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2" r:id="rId4"/>
    <p:sldId id="266" r:id="rId5"/>
    <p:sldId id="269" r:id="rId6"/>
    <p:sldId id="265" r:id="rId7"/>
    <p:sldId id="26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7" d="100"/>
          <a:sy n="107" d="100"/>
        </p:scale>
        <p:origin x="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B038D-5C6C-4B90-BDEA-A944185FD4EE}"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DDE3F-3666-4CA1-8B0E-FE34BCBC0DCC}" type="slidenum">
              <a:rPr lang="en-US" smtClean="0"/>
              <a:t>‹#›</a:t>
            </a:fld>
            <a:endParaRPr lang="en-US"/>
          </a:p>
        </p:txBody>
      </p:sp>
    </p:spTree>
    <p:extLst>
      <p:ext uri="{BB962C8B-B14F-4D97-AF65-F5344CB8AC3E}">
        <p14:creationId xmlns:p14="http://schemas.microsoft.com/office/powerpoint/2010/main" val="288638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a:t>
            </a:r>
            <a:endParaRPr lang="en-US" dirty="0"/>
          </a:p>
        </p:txBody>
      </p:sp>
      <p:sp>
        <p:nvSpPr>
          <p:cNvPr id="4" name="Slide Number Placeholder 3"/>
          <p:cNvSpPr>
            <a:spLocks noGrp="1"/>
          </p:cNvSpPr>
          <p:nvPr>
            <p:ph type="sldNum" sz="quarter" idx="10"/>
          </p:nvPr>
        </p:nvSpPr>
        <p:spPr/>
        <p:txBody>
          <a:bodyPr/>
          <a:lstStyle/>
          <a:p>
            <a:fld id="{6D4DDE3F-3666-4CA1-8B0E-FE34BCBC0DCC}" type="slidenum">
              <a:rPr lang="en-US" smtClean="0"/>
              <a:t>2</a:t>
            </a:fld>
            <a:endParaRPr lang="en-US"/>
          </a:p>
        </p:txBody>
      </p:sp>
    </p:spTree>
    <p:extLst>
      <p:ext uri="{BB962C8B-B14F-4D97-AF65-F5344CB8AC3E}">
        <p14:creationId xmlns:p14="http://schemas.microsoft.com/office/powerpoint/2010/main" val="292101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Elliott and Pinzon, CPS June 2006</a:t>
            </a:r>
          </a:p>
        </p:txBody>
      </p:sp>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41DC86-96A3-4B27-A6D4-5F4CA2153E63}" type="slidenum">
              <a:rPr lang="en-US"/>
              <a:pPr fontAlgn="base">
                <a:spcBef>
                  <a:spcPct val="0"/>
                </a:spcBef>
                <a:spcAft>
                  <a:spcPct val="0"/>
                </a:spcAft>
              </a:pPr>
              <a:t>3</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000"/>
              <a:t>The severity of medical problems associated with eating disorders is significant and should not be underestimated however the patient appears outwardly.  Mortality in anorexia nervosa is the highest of any psychiatric illness. </a:t>
            </a:r>
          </a:p>
          <a:p>
            <a:pPr>
              <a:spcBef>
                <a:spcPct val="0"/>
              </a:spcBef>
            </a:pPr>
            <a:endParaRPr lang="en-US" sz="1000"/>
          </a:p>
          <a:p>
            <a:pPr>
              <a:spcBef>
                <a:spcPct val="0"/>
              </a:spcBef>
            </a:pPr>
            <a:r>
              <a:rPr lang="en-US" sz="1000"/>
              <a:t>As you can see from this slide the medical complications of both Bulimia Nervosa and Anorexia Nervosa are multi-system and can have both acute life threatening and long term sequelae.   </a:t>
            </a:r>
          </a:p>
          <a:p>
            <a:pPr>
              <a:spcBef>
                <a:spcPct val="0"/>
              </a:spcBef>
            </a:pPr>
            <a:endParaRPr lang="en-US" sz="1000"/>
          </a:p>
          <a:p>
            <a:pPr>
              <a:spcBef>
                <a:spcPct val="0"/>
              </a:spcBef>
            </a:pPr>
            <a:r>
              <a:rPr lang="en-US" sz="1000"/>
              <a:t> It is again important to note that individuals at normal or above normal body weight that lose an excessive amount of weight may show similar changes in medical status as the individual who starts at normal or low body weight and loses even more. </a:t>
            </a:r>
          </a:p>
          <a:p>
            <a:pPr>
              <a:spcBef>
                <a:spcPct val="0"/>
              </a:spcBef>
            </a:pPr>
            <a:endParaRPr lang="en-US" sz="1000"/>
          </a:p>
          <a:p>
            <a:pPr>
              <a:spcBef>
                <a:spcPct val="0"/>
              </a:spcBef>
            </a:pPr>
            <a:r>
              <a:rPr lang="en-US" sz="1000"/>
              <a:t>A story that has been related to me by patients suffering with BN is a practitioner that looks at them and says “you don’t look like you have an ED” while potentially this average or overweight individual may have a serious electrolyte issue that is caused by repetitve bingeing and purging activity.</a:t>
            </a:r>
          </a:p>
          <a:p>
            <a:pPr>
              <a:spcBef>
                <a:spcPct val="0"/>
              </a:spcBef>
            </a:pPr>
            <a:endParaRPr lang="en-US" sz="1000"/>
          </a:p>
          <a:p>
            <a:pPr>
              <a:spcBef>
                <a:spcPct val="0"/>
              </a:spcBef>
            </a:pPr>
            <a:r>
              <a:rPr lang="en-US" sz="1000"/>
              <a:t>The primary pathophysiologic response to extensive weight loss is one of metabolism reduction as a physiologic adaptation as shown in the classic Minnesota experiment of semistarvation and refeeding. </a:t>
            </a:r>
          </a:p>
        </p:txBody>
      </p:sp>
    </p:spTree>
    <p:extLst>
      <p:ext uri="{BB962C8B-B14F-4D97-AF65-F5344CB8AC3E}">
        <p14:creationId xmlns:p14="http://schemas.microsoft.com/office/powerpoint/2010/main" val="333685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019FC7-2AC1-4247-80E6-6FB46108DEF4}" type="slidenum">
              <a:rPr lang="en-US" altLang="en-US" sz="1300"/>
              <a:pPr>
                <a:spcBef>
                  <a:spcPct val="0"/>
                </a:spcBef>
              </a:pPr>
              <a:t>6</a:t>
            </a:fld>
            <a:endParaRPr lang="en-US" altLang="en-US" sz="1300"/>
          </a:p>
        </p:txBody>
      </p:sp>
      <p:sp>
        <p:nvSpPr>
          <p:cNvPr id="23555" name="Rectangle 6"/>
          <p:cNvSpPr txBox="1">
            <a:spLocks noGrp="1" noChangeArrowheads="1"/>
          </p:cNvSpPr>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Elliott and Pinzon, CPS June 2006</a:t>
            </a:r>
          </a:p>
        </p:txBody>
      </p:sp>
      <p:sp>
        <p:nvSpPr>
          <p:cNvPr id="23556"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678F4D41-8D81-49CE-A9AE-6D2AB2AFEEB8}" type="slidenum">
              <a:rPr lang="en-US" altLang="en-US" sz="1300">
                <a:latin typeface="Times New Roman" panose="02020603050405020304" pitchFamily="18" charset="0"/>
              </a:rPr>
              <a:pPr algn="r" eaLnBrk="1" hangingPunct="1">
                <a:spcBef>
                  <a:spcPct val="0"/>
                </a:spcBef>
              </a:pPr>
              <a:t>6</a:t>
            </a:fld>
            <a:endParaRPr lang="en-US" altLang="en-US" sz="1300">
              <a:latin typeface="Times New Roman" panose="02020603050405020304"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ea typeface="ＭＳ Ｐゴシック" panose="020B0600070205080204" pitchFamily="34" charset="-128"/>
              </a:rPr>
              <a:t>Monique:</a:t>
            </a:r>
          </a:p>
          <a:p>
            <a:pPr eaLnBrk="1" hangingPunct="1"/>
            <a:r>
              <a:rPr lang="en-CA" altLang="en-US">
                <a:latin typeface="Arial" panose="020B0604020202020204" pitchFamily="34" charset="0"/>
                <a:ea typeface="ＭＳ Ｐゴシック" panose="020B0600070205080204" pitchFamily="34" charset="-128"/>
              </a:rPr>
              <a:t>Here I’ve transitioned to talk about the process of care in refeeding.  I’m trying to highlight the difficulties inherent in helping a precontemplative hospitalized patient with a starved brain.  I thought there could be a lot of medical points to be made here-</a:t>
            </a:r>
          </a:p>
        </p:txBody>
      </p:sp>
    </p:spTree>
    <p:extLst>
      <p:ext uri="{BB962C8B-B14F-4D97-AF65-F5344CB8AC3E}">
        <p14:creationId xmlns:p14="http://schemas.microsoft.com/office/powerpoint/2010/main" val="10152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CE14B-913E-41CE-8352-4CB9ABFD9B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22179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CE14B-913E-41CE-8352-4CB9ABFD9B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99742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CE14B-913E-41CE-8352-4CB9ABFD9B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202574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CE14B-913E-41CE-8352-4CB9ABFD9B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311120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2CE14B-913E-41CE-8352-4CB9ABFD9B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54329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2CE14B-913E-41CE-8352-4CB9ABFD9B45}"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379120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2CE14B-913E-41CE-8352-4CB9ABFD9B45}"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334701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CE14B-913E-41CE-8352-4CB9ABFD9B45}"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5860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CE14B-913E-41CE-8352-4CB9ABFD9B45}"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3448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CE14B-913E-41CE-8352-4CB9ABFD9B45}"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46772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CE14B-913E-41CE-8352-4CB9ABFD9B45}"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41BA-81D5-4F8B-A898-FDF55B9BC222}" type="slidenum">
              <a:rPr lang="en-US" smtClean="0"/>
              <a:t>‹#›</a:t>
            </a:fld>
            <a:endParaRPr lang="en-US"/>
          </a:p>
        </p:txBody>
      </p:sp>
    </p:spTree>
    <p:extLst>
      <p:ext uri="{BB962C8B-B14F-4D97-AF65-F5344CB8AC3E}">
        <p14:creationId xmlns:p14="http://schemas.microsoft.com/office/powerpoint/2010/main" val="260991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CE14B-913E-41CE-8352-4CB9ABFD9B45}" type="datetimeFigureOut">
              <a:rPr lang="en-US" smtClean="0"/>
              <a:t>4/16/2021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F41BA-81D5-4F8B-A898-FDF55B9BC222}" type="slidenum">
              <a:rPr lang="en-US" smtClean="0"/>
              <a:t>‹#›</a:t>
            </a:fld>
            <a:endParaRPr lang="en-US"/>
          </a:p>
        </p:txBody>
      </p:sp>
    </p:spTree>
    <p:extLst>
      <p:ext uri="{BB962C8B-B14F-4D97-AF65-F5344CB8AC3E}">
        <p14:creationId xmlns:p14="http://schemas.microsoft.com/office/powerpoint/2010/main" val="89104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ixabay.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482791"/>
            <a:ext cx="12192000" cy="190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4757" y="2629952"/>
            <a:ext cx="8842485" cy="1477328"/>
          </a:xfrm>
          <a:prstGeom prst="rect">
            <a:avLst/>
          </a:prstGeom>
          <a:noFill/>
        </p:spPr>
        <p:txBody>
          <a:bodyPr wrap="none" lIns="91440" tIns="45720" rIns="91440" bIns="45720">
            <a:spAutoFit/>
          </a:bodyPr>
          <a:lstStyle/>
          <a:p>
            <a:pPr algn="ct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Impact of Malnutrition</a:t>
            </a:r>
          </a:p>
          <a:p>
            <a:pPr algn="ctr"/>
            <a:r>
              <a:rPr lang="en-CA"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Why Food </a:t>
            </a:r>
            <a:r>
              <a:rPr lang="en-CA" sz="30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 </a:t>
            </a:r>
            <a:r>
              <a:rPr lang="en-CA"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Medicine that comes First</a:t>
            </a:r>
            <a:endParaRPr 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26284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6960" y="1825625"/>
            <a:ext cx="10515600" cy="4351338"/>
          </a:xfrm>
        </p:spPr>
        <p:txBody>
          <a:bodyPr>
            <a:normAutofit/>
          </a:bodyPr>
          <a:lstStyle/>
          <a:p>
            <a:r>
              <a:rPr lang="en-CA" sz="4000" dirty="0"/>
              <a:t>The Body</a:t>
            </a:r>
          </a:p>
          <a:p>
            <a:endParaRPr lang="en-CA" sz="5400" dirty="0"/>
          </a:p>
          <a:p>
            <a:r>
              <a:rPr lang="en-CA" sz="4000" dirty="0"/>
              <a:t>The Brain</a:t>
            </a:r>
          </a:p>
          <a:p>
            <a:endParaRPr lang="en-CA" sz="7200" dirty="0"/>
          </a:p>
          <a:p>
            <a:r>
              <a:rPr lang="en-CA" sz="4000" dirty="0"/>
              <a:t>Relationships</a:t>
            </a:r>
            <a:endParaRPr lang="en-US" sz="4000" dirty="0"/>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9676" y="-46573"/>
            <a:ext cx="8842485" cy="1015663"/>
          </a:xfrm>
          <a:prstGeom prst="rect">
            <a:avLst/>
          </a:prstGeom>
          <a:noFill/>
        </p:spPr>
        <p:txBody>
          <a:bodyPr wrap="none" lIns="91440" tIns="45720" rIns="91440" bIns="45720">
            <a:spAutoFit/>
          </a:bodyPr>
          <a:lstStyle/>
          <a:p>
            <a:pPr algn="ct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Impact of Malnutrition</a:t>
            </a:r>
          </a:p>
        </p:txBody>
      </p:sp>
      <p:sp>
        <p:nvSpPr>
          <p:cNvPr id="9" name="Rectangle 8"/>
          <p:cNvSpPr/>
          <p:nvPr/>
        </p:nvSpPr>
        <p:spPr>
          <a:xfrm>
            <a:off x="838200" y="7104349"/>
            <a:ext cx="876662" cy="1015663"/>
          </a:xfrm>
          <a:prstGeom prst="rect">
            <a:avLst/>
          </a:prstGeom>
        </p:spPr>
        <p:txBody>
          <a:bodyPr wrap="square">
            <a:spAutoFit/>
          </a:bodyPr>
          <a:lstStyle/>
          <a:p>
            <a:pPr marL="0" lvl="2"/>
            <a:r>
              <a:rPr lang="en-US" sz="1200" dirty="0">
                <a:solidFill>
                  <a:srgbClr val="1F497D"/>
                </a:solidFill>
              </a:rPr>
              <a:t>Images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pic>
        <p:nvPicPr>
          <p:cNvPr id="3074" name="Picture 2" descr="Human Skeleton, Human Body, Anatomy, X-Ray, Human B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464" y="1291456"/>
            <a:ext cx="2731422" cy="1536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rtificial Intelligence, Brain, Think, Contr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464" y="2908072"/>
            <a:ext cx="2731422" cy="15762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cial Media, Personal, Social Networks, Media, Syste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2512" y="4537090"/>
            <a:ext cx="2950464" cy="19669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Images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spTree>
    <p:extLst>
      <p:ext uri="{BB962C8B-B14F-4D97-AF65-F5344CB8AC3E}">
        <p14:creationId xmlns:p14="http://schemas.microsoft.com/office/powerpoint/2010/main" val="106413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8" name="Object 10"/>
          <p:cNvGraphicFramePr>
            <a:graphicFrameLocks noChangeAspect="1"/>
          </p:cNvGraphicFramePr>
          <p:nvPr>
            <p:extLst>
              <p:ext uri="{D42A27DB-BD31-4B8C-83A1-F6EECF244321}">
                <p14:modId xmlns:p14="http://schemas.microsoft.com/office/powerpoint/2010/main" val="2830090899"/>
              </p:ext>
            </p:extLst>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name="Slide" r:id="rId4" imgW="4389289" imgH="2924640" progId="PowerPoint.Slide.8">
                  <p:embed/>
                </p:oleObj>
              </mc:Choice>
              <mc:Fallback>
                <p:oleObj name="Slide" r:id="rId4" imgW="4389289" imgH="2924640" progId="PowerPoint.Slide.8">
                  <p:embed/>
                  <p:pic>
                    <p:nvPicPr>
                      <p:cNvPr id="27658" name="Object 10"/>
                      <p:cNvPicPr>
                        <a:picLocks noChangeAspect="1" noChangeArrowheads="1"/>
                      </p:cNvPicPr>
                      <p:nvPr/>
                    </p:nvPicPr>
                    <p:blipFill>
                      <a:blip r:embed="rId5"/>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custDataLst>
      <p:tags r:id="rId1"/>
    </p:custDataLst>
    <p:extLst>
      <p:ext uri="{BB962C8B-B14F-4D97-AF65-F5344CB8AC3E}">
        <p14:creationId xmlns:p14="http://schemas.microsoft.com/office/powerpoint/2010/main" val="327708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tificial Intelligence, Brain, Think,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01" y="1700784"/>
            <a:ext cx="5791750" cy="33423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spTree>
    <p:extLst>
      <p:ext uri="{BB962C8B-B14F-4D97-AF65-F5344CB8AC3E}">
        <p14:creationId xmlns:p14="http://schemas.microsoft.com/office/powerpoint/2010/main" val="137739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p:cNvSpPr>
          <p:nvPr>
            <p:ph idx="1"/>
          </p:nvPr>
        </p:nvSpPr>
        <p:spPr>
          <a:xfrm>
            <a:off x="769103" y="1508761"/>
            <a:ext cx="10533888" cy="4525963"/>
          </a:xfrm>
        </p:spPr>
        <p:txBody>
          <a:bodyPr>
            <a:normAutofit fontScale="92500" lnSpcReduction="10000"/>
          </a:bodyPr>
          <a:lstStyle/>
          <a:p>
            <a:pPr>
              <a:lnSpc>
                <a:spcPct val="90000"/>
              </a:lnSpc>
            </a:pPr>
            <a:r>
              <a:rPr lang="en-US" sz="2800" dirty="0"/>
              <a:t>A semi-starved brain is a wonderful mimic of psychiatric illness (can LOOK like, Depression, Anxiety, Psychosis…)</a:t>
            </a:r>
          </a:p>
          <a:p>
            <a:pPr>
              <a:lnSpc>
                <a:spcPct val="90000"/>
              </a:lnSpc>
            </a:pPr>
            <a:endParaRPr lang="en-US" sz="2800" dirty="0"/>
          </a:p>
          <a:p>
            <a:pPr>
              <a:lnSpc>
                <a:spcPct val="90000"/>
              </a:lnSpc>
            </a:pPr>
            <a:r>
              <a:rPr lang="en-US" sz="2800" dirty="0"/>
              <a:t>Family history and pre-morbid psychiatric history are helpful in making additional diagnoses.</a:t>
            </a:r>
          </a:p>
          <a:p>
            <a:pPr>
              <a:lnSpc>
                <a:spcPct val="90000"/>
              </a:lnSpc>
            </a:pPr>
            <a:endParaRPr lang="en-CA" sz="2800" dirty="0"/>
          </a:p>
          <a:p>
            <a:pPr>
              <a:lnSpc>
                <a:spcPct val="90000"/>
              </a:lnSpc>
            </a:pPr>
            <a:r>
              <a:rPr lang="en-CA" sz="2800" dirty="0"/>
              <a:t>Medications can sometimes be useful to manage symptoms of distress in recovery.</a:t>
            </a:r>
          </a:p>
          <a:p>
            <a:pPr>
              <a:lnSpc>
                <a:spcPct val="90000"/>
              </a:lnSpc>
            </a:pPr>
            <a:endParaRPr lang="en-CA" sz="2800" dirty="0"/>
          </a:p>
          <a:p>
            <a:pPr>
              <a:lnSpc>
                <a:spcPct val="90000"/>
              </a:lnSpc>
            </a:pPr>
            <a:r>
              <a:rPr lang="en-CA" sz="2800" dirty="0"/>
              <a:t>There are no medications that specifically “treat” Anorexia Nervosa, but sometimes medications can be a useful part of the treatment plan.   </a:t>
            </a:r>
          </a:p>
          <a:p>
            <a:pPr>
              <a:lnSpc>
                <a:spcPct val="90000"/>
              </a:lnSpc>
            </a:pPr>
            <a:endParaRPr lang="en-US" dirty="0"/>
          </a:p>
        </p:txBody>
      </p:sp>
      <p:sp>
        <p:nvSpPr>
          <p:cNvPr id="6" name="Rectangle 5"/>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8860" y="-46573"/>
            <a:ext cx="10404131" cy="1015663"/>
          </a:xfrm>
          <a:prstGeom prst="rect">
            <a:avLst/>
          </a:prstGeom>
          <a:noFill/>
        </p:spPr>
        <p:txBody>
          <a:bodyPr wrap="none" lIns="91440" tIns="45720" rIns="91440" bIns="45720">
            <a:spAutoFit/>
          </a:bodyPr>
          <a:lstStyle/>
          <a:p>
            <a:pPr algn="ctr"/>
            <a:r>
              <a:rPr lang="en-CA"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about the co-morbidities?</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965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0" y="1716639"/>
            <a:ext cx="8118475" cy="4184650"/>
          </a:xfrm>
        </p:spPr>
        <p:txBody>
          <a:bodyPr>
            <a:normAutofit/>
          </a:bodyPr>
          <a:lstStyle/>
          <a:p>
            <a:pPr lvl="2" eaLnBrk="1" hangingPunct="1">
              <a:buFontTx/>
              <a:buChar char="-"/>
            </a:pPr>
            <a:r>
              <a:rPr lang="en-CA" altLang="en-US" sz="3200" dirty="0"/>
              <a:t>Mood Instability</a:t>
            </a:r>
          </a:p>
          <a:p>
            <a:pPr lvl="2" eaLnBrk="1" hangingPunct="1">
              <a:buFontTx/>
              <a:buChar char="-"/>
            </a:pPr>
            <a:r>
              <a:rPr lang="en-CA" altLang="en-US" sz="3200" dirty="0"/>
              <a:t>Depression</a:t>
            </a:r>
          </a:p>
          <a:p>
            <a:pPr lvl="2" eaLnBrk="1" hangingPunct="1">
              <a:buFontTx/>
              <a:buChar char="-"/>
            </a:pPr>
            <a:r>
              <a:rPr lang="en-CA" altLang="en-US" sz="3200" dirty="0"/>
              <a:t>Anxiety </a:t>
            </a:r>
          </a:p>
          <a:p>
            <a:pPr lvl="2" eaLnBrk="1" hangingPunct="1">
              <a:buFontTx/>
              <a:buChar char="-"/>
            </a:pPr>
            <a:r>
              <a:rPr lang="en-CA" altLang="en-US" sz="3200" dirty="0"/>
              <a:t>Anger</a:t>
            </a:r>
          </a:p>
          <a:p>
            <a:pPr lvl="2" eaLnBrk="1" hangingPunct="1">
              <a:buFontTx/>
              <a:buChar char="-"/>
            </a:pPr>
            <a:r>
              <a:rPr lang="en-CA" altLang="en-US" sz="3200" dirty="0"/>
              <a:t>Reactivity</a:t>
            </a:r>
          </a:p>
          <a:p>
            <a:pPr lvl="2" eaLnBrk="1" hangingPunct="1">
              <a:buFontTx/>
              <a:buChar char="-"/>
            </a:pPr>
            <a:r>
              <a:rPr lang="en-CA" altLang="en-US" sz="3200" dirty="0"/>
              <a:t>Hypochondriasis</a:t>
            </a:r>
          </a:p>
          <a:p>
            <a:pPr lvl="2" eaLnBrk="1" hangingPunct="1">
              <a:buFontTx/>
              <a:buChar char="-"/>
            </a:pPr>
            <a:r>
              <a:rPr lang="en-CA" altLang="en-US" sz="3200" dirty="0"/>
              <a:t>Preoccupation with food</a:t>
            </a:r>
          </a:p>
          <a:p>
            <a:pPr lvl="2" eaLnBrk="1" hangingPunct="1">
              <a:buFontTx/>
              <a:buChar char="-"/>
            </a:pPr>
            <a:r>
              <a:rPr lang="en-CA" altLang="en-US" sz="3200" dirty="0"/>
              <a:t>Social withdrawal</a:t>
            </a:r>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67858" y="18744"/>
            <a:ext cx="4266168" cy="830997"/>
          </a:xfrm>
          <a:prstGeom prst="rect">
            <a:avLst/>
          </a:prstGeom>
          <a:noFill/>
        </p:spPr>
        <p:txBody>
          <a:bodyPr wrap="none" lIns="91440" tIns="45720" rIns="91440" bIns="45720">
            <a:spAutoFit/>
          </a:bodyPr>
          <a:lstStyle/>
          <a:p>
            <a:pPr algn="ctr"/>
            <a:r>
              <a:rPr lang="en-CA"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 Starving Brain</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Images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pic>
        <p:nvPicPr>
          <p:cNvPr id="4098" name="Picture 2" descr="Anxiety, Word Cloud, Word, Chronic, Ability, Persist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3923" y="1448238"/>
            <a:ext cx="2559907" cy="18399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ntal Illness, Anxiety, Depressed, Disor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448" y="2404289"/>
            <a:ext cx="3263052" cy="375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8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2FC0D-B486-47B4-B097-281E1389AB88}"/>
              </a:ext>
            </a:extLst>
          </p:cNvPr>
          <p:cNvSpPr>
            <a:spLocks noGrp="1"/>
          </p:cNvSpPr>
          <p:nvPr>
            <p:ph idx="1"/>
          </p:nvPr>
        </p:nvSpPr>
        <p:spPr>
          <a:xfrm>
            <a:off x="1887475" y="1319657"/>
            <a:ext cx="8331951" cy="4765751"/>
          </a:xfrm>
        </p:spPr>
        <p:txBody>
          <a:bodyPr>
            <a:normAutofit/>
          </a:bodyPr>
          <a:lstStyle/>
          <a:p>
            <a:r>
              <a:rPr lang="en-CA" sz="3600" dirty="0"/>
              <a:t>Starvation…</a:t>
            </a:r>
          </a:p>
          <a:p>
            <a:pPr lvl="1"/>
            <a:r>
              <a:rPr lang="en-CA" sz="2800" dirty="0"/>
              <a:t>Individuals can become less capable of interpreting emotion</a:t>
            </a:r>
          </a:p>
          <a:p>
            <a:pPr lvl="1"/>
            <a:r>
              <a:rPr lang="en-CA" sz="2800" dirty="0"/>
              <a:t>Individuals can become less capable of mentalizing</a:t>
            </a:r>
          </a:p>
          <a:p>
            <a:pPr lvl="1"/>
            <a:r>
              <a:rPr lang="en-CA" sz="2800" dirty="0"/>
              <a:t>Individuals expressed affect can be reduced</a:t>
            </a:r>
          </a:p>
          <a:p>
            <a:pPr lvl="1"/>
            <a:r>
              <a:rPr lang="en-CA" sz="2800" dirty="0"/>
              <a:t>Individuals can become less socially capable</a:t>
            </a:r>
          </a:p>
          <a:p>
            <a:pPr lvl="1"/>
            <a:r>
              <a:rPr lang="en-CA" sz="2800" dirty="0"/>
              <a:t>Individuals become increasingly isolated and socially disconnected….</a:t>
            </a:r>
          </a:p>
          <a:p>
            <a:pPr marL="457200" lvl="1" indent="0">
              <a:buNone/>
            </a:pPr>
            <a:endParaRPr lang="en-CA" sz="2800" dirty="0"/>
          </a:p>
        </p:txBody>
      </p:sp>
      <p:sp>
        <p:nvSpPr>
          <p:cNvPr id="6" name="Rectangle 5"/>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43662" y="64464"/>
            <a:ext cx="7914603" cy="769441"/>
          </a:xfrm>
          <a:prstGeom prst="rect">
            <a:avLst/>
          </a:prstGeom>
          <a:noFill/>
        </p:spPr>
        <p:txBody>
          <a:bodyPr wrap="none" lIns="91440" tIns="45720" rIns="91440" bIns="45720">
            <a:spAutoFit/>
          </a:bodyPr>
          <a:lstStyle/>
          <a:p>
            <a:pPr algn="ctr"/>
            <a:r>
              <a:rPr lang="en-CA"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Semi-starvation and engagement</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Images copyright @ </a:t>
            </a:r>
            <a:r>
              <a:rPr lang="en-US" sz="1200" u="sng" dirty="0">
                <a:solidFill>
                  <a:srgbClr val="800080"/>
                </a:solidFill>
                <a:hlinkClick r:id="rId2"/>
              </a:rPr>
              <a:t>www.pixabay.com</a:t>
            </a:r>
            <a:r>
              <a:rPr lang="en-US" sz="1200" dirty="0">
                <a:solidFill>
                  <a:srgbClr val="1F497D"/>
                </a:solidFill>
              </a:rPr>
              <a:t> </a:t>
            </a:r>
            <a:endParaRPr lang="en-US" sz="1200" dirty="0">
              <a:effectLst/>
            </a:endParaRPr>
          </a:p>
        </p:txBody>
      </p:sp>
      <p:pic>
        <p:nvPicPr>
          <p:cNvPr id="6146" name="Picture 2" descr="Smiley, Emoticon, Happy, Face, Icon, Good, Sign,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284" y="4692378"/>
            <a:ext cx="1874646" cy="18746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mile, Smiley, Happy, Yellow, Fac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647" y="4692378"/>
            <a:ext cx="1999142" cy="205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3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2EEBC0-1F76-45AD-879D-15A5A9BD3784}"/>
              </a:ext>
            </a:extLst>
          </p:cNvPr>
          <p:cNvSpPr/>
          <p:nvPr/>
        </p:nvSpPr>
        <p:spPr>
          <a:xfrm>
            <a:off x="6308200" y="4679507"/>
            <a:ext cx="198891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Entrenched Eating Disorder</a:t>
            </a:r>
          </a:p>
        </p:txBody>
      </p:sp>
      <p:sp>
        <p:nvSpPr>
          <p:cNvPr id="3" name="Rectangle: Rounded Corners 2">
            <a:extLst>
              <a:ext uri="{FF2B5EF4-FFF2-40B4-BE49-F238E27FC236}">
                <a16:creationId xmlns:a16="http://schemas.microsoft.com/office/drawing/2014/main" id="{58AD6671-2A2C-47FA-8216-05426FDB94E6}"/>
              </a:ext>
            </a:extLst>
          </p:cNvPr>
          <p:cNvSpPr/>
          <p:nvPr/>
        </p:nvSpPr>
        <p:spPr>
          <a:xfrm>
            <a:off x="5417751" y="3563235"/>
            <a:ext cx="19889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Social Isolation</a:t>
            </a:r>
          </a:p>
        </p:txBody>
      </p:sp>
      <p:sp>
        <p:nvSpPr>
          <p:cNvPr id="4" name="Rectangle: Rounded Corners 3">
            <a:extLst>
              <a:ext uri="{FF2B5EF4-FFF2-40B4-BE49-F238E27FC236}">
                <a16:creationId xmlns:a16="http://schemas.microsoft.com/office/drawing/2014/main" id="{E2A0835A-F24C-4FDB-A420-07B4D6D5B86A}"/>
              </a:ext>
            </a:extLst>
          </p:cNvPr>
          <p:cNvSpPr/>
          <p:nvPr/>
        </p:nvSpPr>
        <p:spPr>
          <a:xfrm>
            <a:off x="4224760" y="2548529"/>
            <a:ext cx="1871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Interpersonal deficits</a:t>
            </a:r>
          </a:p>
        </p:txBody>
      </p:sp>
      <p:sp>
        <p:nvSpPr>
          <p:cNvPr id="5" name="Rectangle: Rounded Corners 4">
            <a:extLst>
              <a:ext uri="{FF2B5EF4-FFF2-40B4-BE49-F238E27FC236}">
                <a16:creationId xmlns:a16="http://schemas.microsoft.com/office/drawing/2014/main" id="{DE828E3B-8D4F-46D9-8A30-4E407EE26978}"/>
              </a:ext>
            </a:extLst>
          </p:cNvPr>
          <p:cNvSpPr/>
          <p:nvPr/>
        </p:nvSpPr>
        <p:spPr>
          <a:xfrm>
            <a:off x="3103355" y="1473326"/>
            <a:ext cx="1871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Brain Changes/</a:t>
            </a:r>
          </a:p>
          <a:p>
            <a:pPr algn="ctr"/>
            <a:r>
              <a:rPr lang="en-CA" dirty="0"/>
              <a:t>Established coping style</a:t>
            </a:r>
          </a:p>
        </p:txBody>
      </p:sp>
      <p:sp>
        <p:nvSpPr>
          <p:cNvPr id="6" name="Rectangle: Rounded Corners 5">
            <a:extLst>
              <a:ext uri="{FF2B5EF4-FFF2-40B4-BE49-F238E27FC236}">
                <a16:creationId xmlns:a16="http://schemas.microsoft.com/office/drawing/2014/main" id="{6A48901A-22A0-4367-BFDE-9F02811E4A78}"/>
              </a:ext>
            </a:extLst>
          </p:cNvPr>
          <p:cNvSpPr/>
          <p:nvPr/>
        </p:nvSpPr>
        <p:spPr>
          <a:xfrm>
            <a:off x="1986399" y="371428"/>
            <a:ext cx="21745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Restriction/</a:t>
            </a:r>
          </a:p>
          <a:p>
            <a:pPr algn="ctr"/>
            <a:r>
              <a:rPr lang="en-CA" dirty="0"/>
              <a:t>malnutrition</a:t>
            </a:r>
          </a:p>
        </p:txBody>
      </p:sp>
      <p:sp>
        <p:nvSpPr>
          <p:cNvPr id="7" name="TextBox 6">
            <a:extLst>
              <a:ext uri="{FF2B5EF4-FFF2-40B4-BE49-F238E27FC236}">
                <a16:creationId xmlns:a16="http://schemas.microsoft.com/office/drawing/2014/main" id="{C695898C-13AC-4B39-A525-DFE6CCCC790F}"/>
              </a:ext>
            </a:extLst>
          </p:cNvPr>
          <p:cNvSpPr txBox="1"/>
          <p:nvPr/>
        </p:nvSpPr>
        <p:spPr>
          <a:xfrm>
            <a:off x="395821" y="4477635"/>
            <a:ext cx="3708400" cy="1938992"/>
          </a:xfrm>
          <a:prstGeom prst="rect">
            <a:avLst/>
          </a:prstGeom>
          <a:noFill/>
          <a:ln w="38100">
            <a:solidFill>
              <a:srgbClr val="FF0000"/>
            </a:solidFill>
          </a:ln>
        </p:spPr>
        <p:txBody>
          <a:bodyPr wrap="square" rtlCol="0">
            <a:spAutoFit/>
          </a:bodyPr>
          <a:lstStyle/>
          <a:p>
            <a:pPr algn="just"/>
            <a:r>
              <a:rPr lang="en-CA" sz="2000" dirty="0"/>
              <a:t>When the Interpersonal deficits are not understood, carers often become exhausted, exasperated, punitive. </a:t>
            </a:r>
          </a:p>
          <a:p>
            <a:pPr algn="just"/>
            <a:r>
              <a:rPr lang="en-CA" sz="2000" dirty="0"/>
              <a:t>As they distance themselves the ED tightens it’s grip further…. </a:t>
            </a:r>
          </a:p>
        </p:txBody>
      </p:sp>
      <p:sp>
        <p:nvSpPr>
          <p:cNvPr id="8" name="TextBox 7">
            <a:extLst>
              <a:ext uri="{FF2B5EF4-FFF2-40B4-BE49-F238E27FC236}">
                <a16:creationId xmlns:a16="http://schemas.microsoft.com/office/drawing/2014/main" id="{16B0D136-08A6-4D1A-81E4-B8A4FA9508CC}"/>
              </a:ext>
            </a:extLst>
          </p:cNvPr>
          <p:cNvSpPr txBox="1"/>
          <p:nvPr/>
        </p:nvSpPr>
        <p:spPr>
          <a:xfrm>
            <a:off x="8698317" y="2331071"/>
            <a:ext cx="1871240" cy="2585323"/>
          </a:xfrm>
          <a:prstGeom prst="rect">
            <a:avLst/>
          </a:prstGeom>
          <a:noFill/>
          <a:ln w="38100">
            <a:solidFill>
              <a:srgbClr val="FF0000"/>
            </a:solidFill>
          </a:ln>
        </p:spPr>
        <p:txBody>
          <a:bodyPr wrap="square" rtlCol="0">
            <a:spAutoFit/>
          </a:bodyPr>
          <a:lstStyle/>
          <a:p>
            <a:pPr algn="just"/>
            <a:r>
              <a:rPr lang="en-CA" dirty="0"/>
              <a:t>The “voice” of the Eating Disorder steps in here, and worsens the problem</a:t>
            </a:r>
          </a:p>
          <a:p>
            <a:pPr algn="just"/>
            <a:endParaRPr lang="en-CA" dirty="0"/>
          </a:p>
          <a:p>
            <a:pPr algn="just"/>
            <a:r>
              <a:rPr lang="en-CA" dirty="0"/>
              <a:t>“You are too big!” </a:t>
            </a:r>
          </a:p>
          <a:p>
            <a:pPr algn="just"/>
            <a:r>
              <a:rPr lang="en-CA" dirty="0"/>
              <a:t>“They are trying to make you fat..”</a:t>
            </a:r>
          </a:p>
        </p:txBody>
      </p:sp>
      <p:sp>
        <p:nvSpPr>
          <p:cNvPr id="9" name="Arrow: Right 8">
            <a:extLst>
              <a:ext uri="{FF2B5EF4-FFF2-40B4-BE49-F238E27FC236}">
                <a16:creationId xmlns:a16="http://schemas.microsoft.com/office/drawing/2014/main" id="{DDC5ECDF-C05F-4544-952C-C28EDFBE5421}"/>
              </a:ext>
            </a:extLst>
          </p:cNvPr>
          <p:cNvSpPr/>
          <p:nvPr/>
        </p:nvSpPr>
        <p:spPr>
          <a:xfrm rot="18718017">
            <a:off x="3294286" y="3567837"/>
            <a:ext cx="1050634" cy="6222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Right 9">
            <a:extLst>
              <a:ext uri="{FF2B5EF4-FFF2-40B4-BE49-F238E27FC236}">
                <a16:creationId xmlns:a16="http://schemas.microsoft.com/office/drawing/2014/main" id="{729A0BA6-CCA0-4911-B739-774E2DBE48A5}"/>
              </a:ext>
            </a:extLst>
          </p:cNvPr>
          <p:cNvSpPr/>
          <p:nvPr/>
        </p:nvSpPr>
        <p:spPr>
          <a:xfrm rot="20256870" flipH="1">
            <a:off x="7475952" y="3540197"/>
            <a:ext cx="1078337" cy="5772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69DAA275-77A0-494C-9423-351DC77D5D99}"/>
              </a:ext>
            </a:extLst>
          </p:cNvPr>
          <p:cNvSpPr txBox="1"/>
          <p:nvPr/>
        </p:nvSpPr>
        <p:spPr>
          <a:xfrm>
            <a:off x="8457237" y="5738261"/>
            <a:ext cx="2112320" cy="923330"/>
          </a:xfrm>
          <a:prstGeom prst="rect">
            <a:avLst/>
          </a:prstGeom>
          <a:noFill/>
          <a:ln w="38100">
            <a:solidFill>
              <a:srgbClr val="FF0000"/>
            </a:solidFill>
          </a:ln>
        </p:spPr>
        <p:txBody>
          <a:bodyPr wrap="square" rtlCol="0">
            <a:spAutoFit/>
          </a:bodyPr>
          <a:lstStyle/>
          <a:p>
            <a:pPr algn="just"/>
            <a:r>
              <a:rPr lang="en-CA" dirty="0"/>
              <a:t>Chronicity- Neural pathways further reinforced…</a:t>
            </a:r>
          </a:p>
        </p:txBody>
      </p:sp>
      <p:sp>
        <p:nvSpPr>
          <p:cNvPr id="12" name="Arrow: Right 11">
            <a:extLst>
              <a:ext uri="{FF2B5EF4-FFF2-40B4-BE49-F238E27FC236}">
                <a16:creationId xmlns:a16="http://schemas.microsoft.com/office/drawing/2014/main" id="{3BECD299-F9FA-4017-8307-AAB13A67C9E9}"/>
              </a:ext>
            </a:extLst>
          </p:cNvPr>
          <p:cNvSpPr/>
          <p:nvPr/>
        </p:nvSpPr>
        <p:spPr>
          <a:xfrm rot="12788293">
            <a:off x="7530238" y="5704397"/>
            <a:ext cx="866295" cy="547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F99575F4-28C2-4B88-8F9C-6832E2530D67}"/>
              </a:ext>
            </a:extLst>
          </p:cNvPr>
          <p:cNvSpPr txBox="1"/>
          <p:nvPr/>
        </p:nvSpPr>
        <p:spPr>
          <a:xfrm>
            <a:off x="5679423" y="1356792"/>
            <a:ext cx="2563138" cy="923330"/>
          </a:xfrm>
          <a:prstGeom prst="rect">
            <a:avLst/>
          </a:prstGeom>
          <a:noFill/>
          <a:ln w="38100">
            <a:solidFill>
              <a:srgbClr val="FF0000"/>
            </a:solidFill>
          </a:ln>
        </p:spPr>
        <p:txBody>
          <a:bodyPr wrap="none" rtlCol="0">
            <a:spAutoFit/>
          </a:bodyPr>
          <a:lstStyle/>
          <a:p>
            <a:pPr algn="just"/>
            <a:r>
              <a:rPr lang="en-CA" dirty="0"/>
              <a:t>Worsening rigidity</a:t>
            </a:r>
          </a:p>
          <a:p>
            <a:pPr algn="just"/>
            <a:r>
              <a:rPr lang="en-CA" dirty="0"/>
              <a:t>Worsening </a:t>
            </a:r>
            <a:r>
              <a:rPr lang="en-CA" dirty="0" err="1"/>
              <a:t>obsessionality</a:t>
            </a:r>
            <a:endParaRPr lang="en-CA" dirty="0"/>
          </a:p>
          <a:p>
            <a:pPr algn="just"/>
            <a:r>
              <a:rPr lang="en-CA" dirty="0" err="1"/>
              <a:t>Etc</a:t>
            </a:r>
            <a:r>
              <a:rPr lang="en-CA" dirty="0"/>
              <a:t>….</a:t>
            </a:r>
          </a:p>
        </p:txBody>
      </p:sp>
      <p:sp>
        <p:nvSpPr>
          <p:cNvPr id="14" name="Arrow: Left 13">
            <a:extLst>
              <a:ext uri="{FF2B5EF4-FFF2-40B4-BE49-F238E27FC236}">
                <a16:creationId xmlns:a16="http://schemas.microsoft.com/office/drawing/2014/main" id="{80032F04-39C4-42D0-BDCC-FC4CAF7967D0}"/>
              </a:ext>
            </a:extLst>
          </p:cNvPr>
          <p:cNvSpPr/>
          <p:nvPr/>
        </p:nvSpPr>
        <p:spPr>
          <a:xfrm>
            <a:off x="5011182" y="1576141"/>
            <a:ext cx="604084"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75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6,653645662,F:\ED presentations\Medical Management and psychotherapeutic interventions in ED.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542</Words>
  <Application>Microsoft Office PowerPoint</Application>
  <PresentationFormat>Widescreen</PresentationFormat>
  <Paragraphs>72</Paragraphs>
  <Slides>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Jericho</dc:creator>
  <cp:lastModifiedBy>April Elliott</cp:lastModifiedBy>
  <cp:revision>28</cp:revision>
  <dcterms:created xsi:type="dcterms:W3CDTF">2021-04-13T16:26:51Z</dcterms:created>
  <dcterms:modified xsi:type="dcterms:W3CDTF">2021-04-16T19:21:10Z</dcterms:modified>
</cp:coreProperties>
</file>