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331" r:id="rId4"/>
    <p:sldId id="324" r:id="rId5"/>
    <p:sldId id="325" r:id="rId6"/>
    <p:sldId id="326" r:id="rId7"/>
    <p:sldId id="320" r:id="rId8"/>
    <p:sldId id="327" r:id="rId9"/>
    <p:sldId id="321" r:id="rId10"/>
    <p:sldId id="328" r:id="rId11"/>
    <p:sldId id="33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0471" autoAdjust="0"/>
  </p:normalViewPr>
  <p:slideViewPr>
    <p:cSldViewPr snapToGrid="0">
      <p:cViewPr varScale="1">
        <p:scale>
          <a:sx n="101" d="100"/>
          <a:sy n="101" d="100"/>
        </p:scale>
        <p:origin x="68" y="2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F6155-5426-4AD8-BA32-5BEE24C5A530}" type="datetimeFigureOut">
              <a:rPr lang="en-CA" smtClean="0"/>
              <a:t>2021-04-16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CD55A-6BCA-4557-AE3D-23DFBC582346}" type="slidenum">
              <a:rPr lang="en-CA" smtClean="0"/>
              <a:t>‹#›</a:t>
            </a:fld>
            <a:endParaRPr lang="en-CA"/>
          </a:p>
        </p:txBody>
      </p:sp>
    </p:spTree>
    <p:extLst>
      <p:ext uri="{BB962C8B-B14F-4D97-AF65-F5344CB8AC3E}">
        <p14:creationId xmlns:p14="http://schemas.microsoft.com/office/powerpoint/2010/main" val="199874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(1 min):  </a:t>
            </a:r>
          </a:p>
          <a:p>
            <a:r>
              <a:rPr lang="en-US" sz="1200" kern="1200" dirty="0">
                <a:solidFill>
                  <a:schemeClr val="tx1"/>
                </a:solidFill>
                <a:effectLst/>
                <a:latin typeface="+mn-lt"/>
                <a:ea typeface="+mn-ea"/>
                <a:cs typeface="+mn-cs"/>
              </a:rPr>
              <a:t>“Hi, I’m Dr. Monique Jericho, and I’m a Psychiatrist working in the field of eating 		disorders”</a:t>
            </a:r>
          </a:p>
          <a:p>
            <a:r>
              <a:rPr lang="en-US" sz="1200" kern="1200" dirty="0">
                <a:solidFill>
                  <a:schemeClr val="tx1"/>
                </a:solidFill>
                <a:effectLst/>
                <a:latin typeface="+mn-lt"/>
                <a:ea typeface="+mn-ea"/>
                <a:cs typeface="+mn-cs"/>
              </a:rPr>
              <a:t>“I’m Dr. April Elliott, and I’m an Adolescent Medicine Specialist.  In this video we are going to talk about some of the common communication and management struggles that we face when working with youth and families who are battling eating disorder concerns, and share some of the strategies that we find helpful”</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1</a:t>
            </a:fld>
            <a:endParaRPr lang="en-CA"/>
          </a:p>
        </p:txBody>
      </p:sp>
    </p:spTree>
    <p:extLst>
      <p:ext uri="{BB962C8B-B14F-4D97-AF65-F5344CB8AC3E}">
        <p14:creationId xmlns:p14="http://schemas.microsoft.com/office/powerpoint/2010/main" val="268010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  SAFETY AND STEPS FORWARD (3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MJ:  “It can take time to establish clarity and rapport with these patients- and sometimes the illness is driving the pace and we need to step in, let’s talk a bit about how to set the stage so that everyone understands that more intensive steps may need to be taken”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AE/MJ Discuss themes of:</a:t>
            </a:r>
          </a:p>
          <a:p>
            <a:r>
              <a:rPr lang="en-US" sz="1200" kern="1200" dirty="0">
                <a:solidFill>
                  <a:schemeClr val="tx1"/>
                </a:solidFill>
                <a:effectLst/>
                <a:latin typeface="+mn-lt"/>
                <a:ea typeface="+mn-ea"/>
                <a:cs typeface="+mn-cs"/>
              </a:rPr>
              <a:t>Non-Negotiables (what are they and how do you communicate them...medical instability/rapid and continued weight loss/self harm suicidality)</a:t>
            </a:r>
          </a:p>
          <a:p>
            <a:r>
              <a:rPr lang="en-US" sz="1200" kern="1200" dirty="0">
                <a:solidFill>
                  <a:schemeClr val="tx1"/>
                </a:solidFill>
                <a:effectLst/>
                <a:latin typeface="+mn-lt"/>
                <a:ea typeface="+mn-ea"/>
                <a:cs typeface="+mn-cs"/>
              </a:rPr>
              <a:t>Rolling with resistance and reminders about the back and forth with paternalism and 	motivational approaches</a:t>
            </a:r>
          </a:p>
          <a:p>
            <a:r>
              <a:rPr lang="en-US" sz="1200" kern="1200" dirty="0">
                <a:solidFill>
                  <a:schemeClr val="tx1"/>
                </a:solidFill>
                <a:effectLst/>
                <a:latin typeface="+mn-lt"/>
                <a:ea typeface="+mn-ea"/>
                <a:cs typeface="+mn-cs"/>
              </a:rPr>
              <a:t>Follow up and monitoring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10</a:t>
            </a:fld>
            <a:endParaRPr lang="en-CA"/>
          </a:p>
        </p:txBody>
      </p:sp>
    </p:spTree>
    <p:extLst>
      <p:ext uri="{BB962C8B-B14F-4D97-AF65-F5344CB8AC3E}">
        <p14:creationId xmlns:p14="http://schemas.microsoft.com/office/powerpoint/2010/main" val="67046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11:  Conclusion and reminder about self-care (2 min) NAVIGATE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AE/MJ: Working with this population can be both challenging and rewarding. It’s important to acknowledge that this illness can make us all feel helpless at times.  Remember to focus on the PROCESS, you won’t cure an eating disorder quickly or easily, but you can contribute some vital 	steps to the process of recovery by following some of these steps.</a:t>
            </a:r>
          </a:p>
          <a:p>
            <a:r>
              <a:rPr lang="en-US" sz="1200" kern="1200" dirty="0">
                <a:solidFill>
                  <a:schemeClr val="tx1"/>
                </a:solidFill>
                <a:effectLst/>
                <a:latin typeface="+mn-lt"/>
                <a:ea typeface="+mn-ea"/>
                <a:cs typeface="+mn-cs"/>
              </a:rPr>
              <a:t> </a:t>
            </a:r>
          </a:p>
          <a:p>
            <a:pPr>
              <a:defRPr/>
            </a:pPr>
            <a:r>
              <a:rPr lang="en-CA" sz="4500" b="1" dirty="0">
                <a:solidFill>
                  <a:schemeClr val="accent6"/>
                </a:solidFill>
              </a:rPr>
              <a:t>N</a:t>
            </a:r>
            <a:r>
              <a:rPr lang="en-CA" sz="4500" dirty="0"/>
              <a:t>:  </a:t>
            </a:r>
            <a:r>
              <a:rPr lang="en-CA" sz="4500" b="1" dirty="0"/>
              <a:t>Notice yourself</a:t>
            </a:r>
          </a:p>
          <a:p>
            <a:pPr lvl="1">
              <a:buFont typeface="Arial" pitchFamily="34" charset="0"/>
              <a:buChar char="–"/>
              <a:defRPr/>
            </a:pPr>
            <a:r>
              <a:rPr lang="en-CA" sz="3300" b="1" dirty="0"/>
              <a:t>Current state of mind (emotion/wise/mind)</a:t>
            </a:r>
          </a:p>
          <a:p>
            <a:pPr lvl="1">
              <a:buFont typeface="Arial" pitchFamily="34" charset="0"/>
              <a:buChar char="–"/>
              <a:defRPr/>
            </a:pPr>
            <a:r>
              <a:rPr lang="en-CA" sz="3300" b="1" dirty="0"/>
              <a:t>How are you approaching this challenge?</a:t>
            </a:r>
          </a:p>
          <a:p>
            <a:pPr>
              <a:defRPr/>
            </a:pPr>
            <a:r>
              <a:rPr lang="en-CA" sz="4500" b="1" dirty="0">
                <a:solidFill>
                  <a:schemeClr val="accent6"/>
                </a:solidFill>
              </a:rPr>
              <a:t>A</a:t>
            </a:r>
            <a:r>
              <a:rPr lang="en-CA" sz="4500" b="1" dirty="0"/>
              <a:t>:  </a:t>
            </a:r>
            <a:r>
              <a:rPr lang="en-CA" sz="4500" b="1" dirty="0" err="1"/>
              <a:t>Attunement</a:t>
            </a:r>
            <a:endParaRPr lang="en-CA" sz="4500" b="1" dirty="0"/>
          </a:p>
          <a:p>
            <a:pPr lvl="1">
              <a:buFont typeface="Arial" pitchFamily="34" charset="0"/>
              <a:buChar char="–"/>
              <a:defRPr/>
            </a:pPr>
            <a:r>
              <a:rPr lang="en-CA" sz="3300" b="1" dirty="0"/>
              <a:t>Be present.  Be here and now.</a:t>
            </a:r>
          </a:p>
          <a:p>
            <a:pPr lvl="1">
              <a:buFont typeface="Arial" pitchFamily="34" charset="0"/>
              <a:buChar char="–"/>
              <a:defRPr/>
            </a:pPr>
            <a:r>
              <a:rPr lang="en-CA" sz="3300" b="1" dirty="0"/>
              <a:t>Show that you are present through body language, eye contact, nodding....</a:t>
            </a:r>
          </a:p>
          <a:p>
            <a:pPr lvl="0">
              <a:buFont typeface="Arial" pitchFamily="34" charset="0"/>
              <a:buChar char="–"/>
              <a:defRPr/>
            </a:pPr>
            <a:endParaRPr lang="en-CA" sz="3300" b="1" dirty="0"/>
          </a:p>
          <a:p>
            <a:pPr eaLnBrk="1" hangingPunct="1">
              <a:lnSpc>
                <a:spcPct val="90000"/>
              </a:lnSpc>
              <a:buFont typeface="Arial" panose="020B0604020202020204" pitchFamily="34" charset="0"/>
              <a:buChar char="•"/>
            </a:pPr>
            <a:r>
              <a:rPr lang="en-CA" altLang="en-US" sz="4500" b="1" dirty="0">
                <a:solidFill>
                  <a:srgbClr val="C00000"/>
                </a:solidFill>
              </a:rPr>
              <a:t>V</a:t>
            </a:r>
            <a:r>
              <a:rPr lang="en-CA" altLang="en-US" sz="4500" b="1" dirty="0"/>
              <a:t>:  Validation</a:t>
            </a:r>
          </a:p>
          <a:p>
            <a:pPr lvl="1" eaLnBrk="1" hangingPunct="1">
              <a:lnSpc>
                <a:spcPct val="90000"/>
              </a:lnSpc>
              <a:buFont typeface="Arial" panose="020B0604020202020204" pitchFamily="34" charset="0"/>
              <a:buChar char="–"/>
            </a:pPr>
            <a:r>
              <a:rPr lang="en-CA" altLang="en-US" sz="3300" b="1" dirty="0"/>
              <a:t>In terms of present context and normative behavior</a:t>
            </a:r>
          </a:p>
          <a:p>
            <a:pPr lvl="1" eaLnBrk="1" hangingPunct="1">
              <a:lnSpc>
                <a:spcPct val="90000"/>
              </a:lnSpc>
              <a:buFont typeface="Arial" panose="020B0604020202020204" pitchFamily="34" charset="0"/>
              <a:buChar char="–"/>
            </a:pPr>
            <a:r>
              <a:rPr lang="en-CA" altLang="en-US" sz="3300" b="1" dirty="0"/>
              <a:t>“I think I can understand why you feeling strong emotions.  I think many people would under these circumstances”...</a:t>
            </a:r>
          </a:p>
          <a:p>
            <a:r>
              <a:rPr lang="en-CA" altLang="en-US" sz="4500" b="1" dirty="0">
                <a:solidFill>
                  <a:srgbClr val="C00000"/>
                </a:solidFill>
              </a:rPr>
              <a:t>I</a:t>
            </a:r>
            <a:r>
              <a:rPr lang="en-CA" altLang="en-US" sz="4500" b="1" dirty="0"/>
              <a:t>:  Introspection</a:t>
            </a:r>
          </a:p>
          <a:p>
            <a:pPr lvl="1" eaLnBrk="1" hangingPunct="1">
              <a:buFont typeface="Arial" panose="020B0604020202020204" pitchFamily="34" charset="0"/>
              <a:buChar char="–"/>
            </a:pPr>
            <a:r>
              <a:rPr lang="en-CA" altLang="en-US" sz="3300" b="1" dirty="0"/>
              <a:t>Keep noticing your feelings.  It’s valuable information.</a:t>
            </a:r>
          </a:p>
          <a:p>
            <a:pPr eaLnBrk="1" hangingPunct="1">
              <a:lnSpc>
                <a:spcPct val="90000"/>
              </a:lnSpc>
              <a:buFont typeface="Arial" panose="020B0604020202020204" pitchFamily="34" charset="0"/>
              <a:buChar char="•"/>
            </a:pPr>
            <a:r>
              <a:rPr lang="en-CA" altLang="en-US" sz="4500" b="1" dirty="0">
                <a:solidFill>
                  <a:srgbClr val="C00000"/>
                </a:solidFill>
              </a:rPr>
              <a:t>G</a:t>
            </a:r>
            <a:r>
              <a:rPr lang="en-CA" altLang="en-US" sz="4500" b="1" dirty="0"/>
              <a:t>:  Guessing Gently</a:t>
            </a:r>
          </a:p>
          <a:p>
            <a:pPr lvl="1" eaLnBrk="1" hangingPunct="1">
              <a:lnSpc>
                <a:spcPct val="90000"/>
              </a:lnSpc>
              <a:buFont typeface="Arial" panose="020B0604020202020204" pitchFamily="34" charset="0"/>
              <a:buChar char="–"/>
            </a:pPr>
            <a:r>
              <a:rPr lang="en-CA" altLang="en-US" sz="3300" b="1" dirty="0"/>
              <a:t>Cautiously, tentatively, curiously guessing and articulating the un-verbalized emotions/thoughts/behaviors</a:t>
            </a:r>
          </a:p>
          <a:p>
            <a:pPr lvl="1" eaLnBrk="1" hangingPunct="1">
              <a:lnSpc>
                <a:spcPct val="90000"/>
              </a:lnSpc>
              <a:buFont typeface="Arial" panose="020B0604020202020204" pitchFamily="34" charset="0"/>
              <a:buChar char="–"/>
            </a:pPr>
            <a:r>
              <a:rPr lang="en-CA" altLang="en-US" sz="3300" b="1" dirty="0"/>
              <a:t>“You look a little upset......did I get that right?”</a:t>
            </a:r>
          </a:p>
          <a:p>
            <a:pPr lvl="0" eaLnBrk="1" hangingPunct="1">
              <a:buFont typeface="Arial" panose="020B0604020202020204" pitchFamily="34" charset="0"/>
              <a:buChar char="–"/>
            </a:pPr>
            <a:endParaRPr lang="en-CA" altLang="en-US" sz="3300" b="1" dirty="0"/>
          </a:p>
          <a:p>
            <a:pPr eaLnBrk="1" hangingPunct="1">
              <a:buFont typeface="Arial" panose="020B0604020202020204" pitchFamily="34" charset="0"/>
              <a:buChar char="•"/>
            </a:pPr>
            <a:r>
              <a:rPr lang="en-CA" altLang="en-US" sz="4500" b="1" dirty="0">
                <a:solidFill>
                  <a:srgbClr val="C00000"/>
                </a:solidFill>
              </a:rPr>
              <a:t>A</a:t>
            </a:r>
            <a:r>
              <a:rPr lang="en-CA" altLang="en-US" sz="4500" b="1" dirty="0"/>
              <a:t>:  Reflecting Accurately </a:t>
            </a:r>
          </a:p>
          <a:p>
            <a:pPr lvl="1" eaLnBrk="1" hangingPunct="1">
              <a:buFont typeface="Arial" panose="020B0604020202020204" pitchFamily="34" charset="0"/>
              <a:buChar char="–"/>
            </a:pPr>
            <a:r>
              <a:rPr lang="en-CA" altLang="en-US" sz="3300" b="1" dirty="0"/>
              <a:t>Copying, </a:t>
            </a:r>
            <a:r>
              <a:rPr lang="en-CA" altLang="en-US" sz="3300" b="1" dirty="0" err="1"/>
              <a:t>pararphrasing</a:t>
            </a:r>
            <a:r>
              <a:rPr lang="en-CA" altLang="en-US" sz="3300" b="1" dirty="0"/>
              <a:t>, summarizing</a:t>
            </a:r>
          </a:p>
          <a:p>
            <a:pPr lvl="1" eaLnBrk="1" hangingPunct="1">
              <a:buFont typeface="Arial" panose="020B0604020202020204" pitchFamily="34" charset="0"/>
              <a:buChar char="–"/>
            </a:pPr>
            <a:r>
              <a:rPr lang="en-CA" altLang="en-US" sz="3300" b="1" dirty="0"/>
              <a:t>“I heard you say you were feeling really frustrated”</a:t>
            </a:r>
          </a:p>
          <a:p>
            <a:pPr lvl="0" eaLnBrk="1" hangingPunct="1">
              <a:lnSpc>
                <a:spcPct val="90000"/>
              </a:lnSpc>
              <a:buFont typeface="Arial" panose="020B0604020202020204" pitchFamily="34" charset="0"/>
              <a:buChar char="–"/>
            </a:pPr>
            <a:endParaRPr lang="en-US" dirty="0"/>
          </a:p>
          <a:p>
            <a:pPr>
              <a:defRPr/>
            </a:pPr>
            <a:r>
              <a:rPr lang="en-CA" sz="4500" b="1" dirty="0">
                <a:solidFill>
                  <a:schemeClr val="accent6"/>
                </a:solidFill>
                <a:ea typeface="ＭＳ Ｐゴシック" charset="0"/>
              </a:rPr>
              <a:t>T</a:t>
            </a:r>
            <a:r>
              <a:rPr lang="en-CA" sz="4500" b="1" dirty="0">
                <a:ea typeface="ＭＳ Ｐゴシック" charset="0"/>
              </a:rPr>
              <a:t>:  Truthfulness</a:t>
            </a:r>
          </a:p>
          <a:p>
            <a:pPr lvl="1">
              <a:buFont typeface="Arial" pitchFamily="34" charset="0"/>
              <a:buChar char="–"/>
              <a:defRPr/>
            </a:pPr>
            <a:r>
              <a:rPr lang="en-CA" sz="3300" b="1" dirty="0">
                <a:ea typeface="ＭＳ Ｐゴシック" charset="0"/>
              </a:rPr>
              <a:t>There is always a Kernel of truth.  Actively seek it out in the other persons presentation.</a:t>
            </a:r>
          </a:p>
          <a:p>
            <a:pPr lvl="1">
              <a:buFont typeface="Arial" pitchFamily="34" charset="0"/>
              <a:buChar char="–"/>
              <a:defRPr/>
            </a:pPr>
            <a:r>
              <a:rPr lang="en-CA" sz="3300" b="1" dirty="0">
                <a:ea typeface="ＭＳ Ｐゴシック" charset="0"/>
              </a:rPr>
              <a:t>Be truthful yourself.  </a:t>
            </a:r>
          </a:p>
          <a:p>
            <a:pPr>
              <a:defRPr/>
            </a:pPr>
            <a:r>
              <a:rPr lang="en-CA" sz="4500" b="1" dirty="0">
                <a:solidFill>
                  <a:schemeClr val="accent6"/>
                </a:solidFill>
                <a:ea typeface="ＭＳ Ｐゴシック" charset="0"/>
              </a:rPr>
              <a:t>E</a:t>
            </a:r>
            <a:r>
              <a:rPr lang="en-CA" sz="4500" b="1" dirty="0">
                <a:ea typeface="ＭＳ Ｐゴシック" charset="0"/>
              </a:rPr>
              <a:t>:  Empathy  </a:t>
            </a:r>
          </a:p>
          <a:p>
            <a:pPr lvl="1">
              <a:buFont typeface="Arial" pitchFamily="34" charset="0"/>
              <a:buChar char="–"/>
              <a:defRPr/>
            </a:pPr>
            <a:r>
              <a:rPr lang="en-CA" sz="3300" b="1" dirty="0">
                <a:ea typeface="ＭＳ Ｐゴシック" charset="0"/>
              </a:rPr>
              <a:t>Everyone is doing their best with what they have at this time.</a:t>
            </a:r>
          </a:p>
          <a:p>
            <a:endParaRPr lang="en-US" dirty="0"/>
          </a:p>
          <a:p>
            <a:pPr lvl="1"/>
            <a:endParaRPr lang="en-US" dirty="0"/>
          </a:p>
          <a:p>
            <a:pPr lvl="1"/>
            <a:endParaRPr lang="en-US" dirty="0"/>
          </a:p>
          <a:p>
            <a:pPr>
              <a:spcBef>
                <a:spcPct val="20000"/>
              </a:spcBef>
              <a:buClr>
                <a:srgbClr val="F5F01E"/>
              </a:buClr>
              <a:buSzPct val="70000"/>
            </a:pPr>
            <a:endParaRPr lang="en-US" altLang="en-US" dirty="0">
              <a:solidFill>
                <a:srgbClr val="22228B"/>
              </a:solidFill>
            </a:endParaRPr>
          </a:p>
        </p:txBody>
      </p:sp>
      <p:sp>
        <p:nvSpPr>
          <p:cNvPr id="4" name="Slide Number Placeholder 3"/>
          <p:cNvSpPr>
            <a:spLocks noGrp="1"/>
          </p:cNvSpPr>
          <p:nvPr>
            <p:ph type="sldNum" sz="quarter" idx="5"/>
          </p:nvPr>
        </p:nvSpPr>
        <p:spPr/>
        <p:txBody>
          <a:bodyPr/>
          <a:lstStyle/>
          <a:p>
            <a:pPr defTabSz="931774">
              <a:defRPr/>
            </a:pPr>
            <a:fld id="{BCC7E60A-5557-4F3A-84B6-216EF07B955C}" type="slidenum">
              <a:rPr lang="en-CA">
                <a:solidFill>
                  <a:prstClr val="black"/>
                </a:solidFill>
                <a:latin typeface="Calibri" panose="020F0502020204030204"/>
              </a:rPr>
              <a:pPr defTabSz="931774">
                <a:defRPr/>
              </a:pPr>
              <a:t>11</a:t>
            </a:fld>
            <a:endParaRPr lang="en-CA">
              <a:solidFill>
                <a:prstClr val="black"/>
              </a:solidFill>
              <a:latin typeface="Calibri" panose="020F0502020204030204"/>
            </a:endParaRPr>
          </a:p>
        </p:txBody>
      </p:sp>
    </p:spTree>
    <p:extLst>
      <p:ext uri="{BB962C8B-B14F-4D97-AF65-F5344CB8AC3E}">
        <p14:creationId xmlns:p14="http://schemas.microsoft.com/office/powerpoint/2010/main" val="9962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 (2 min)</a:t>
            </a:r>
            <a:r>
              <a:rPr lang="en-US" sz="1200" kern="1200" dirty="0">
                <a:solidFill>
                  <a:schemeClr val="tx1"/>
                </a:solidFill>
                <a:effectLst/>
                <a:latin typeface="+mn-lt"/>
                <a:ea typeface="+mn-ea"/>
                <a:cs typeface="+mn-cs"/>
              </a:rPr>
              <a:t>: MJ “It’s important to understand why communicating about eating disorders can be challenging.  Eating Disorders are complex bio-psycho-social illness that have multiple etiologies and can progress differently depending on the interplay of multiple factors (such as degree of malnutrition, family beliefs, and cultural </a:t>
            </a:r>
            <a:r>
              <a:rPr lang="en-US" sz="1200" kern="1200" dirty="0" err="1">
                <a:solidFill>
                  <a:schemeClr val="tx1"/>
                </a:solidFill>
                <a:effectLst/>
                <a:latin typeface="+mn-lt"/>
                <a:ea typeface="+mn-ea"/>
                <a:cs typeface="+mn-cs"/>
              </a:rPr>
              <a:t>issues..to</a:t>
            </a:r>
            <a:r>
              <a:rPr lang="en-US" sz="1200" kern="1200" dirty="0">
                <a:solidFill>
                  <a:schemeClr val="tx1"/>
                </a:solidFill>
                <a:effectLst/>
                <a:latin typeface="+mn-lt"/>
                <a:ea typeface="+mn-ea"/>
                <a:cs typeface="+mn-cs"/>
              </a:rPr>
              <a:t> name only a few).  When it comes to providing care, we need to be nimble, moving between medical and mental health approaches as needed.  Sometimes, we will need to adopt a more paternalistic approach, when a patient’s medical status is of acute concern while at other times, it is beneficial to adopt a more motivational style while considering the broader dynamics in order to support the patient and family to overcome the illness and take steps forward”</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2</a:t>
            </a:fld>
            <a:endParaRPr lang="en-CA"/>
          </a:p>
        </p:txBody>
      </p:sp>
    </p:spTree>
    <p:extLst>
      <p:ext uri="{BB962C8B-B14F-4D97-AF65-F5344CB8AC3E}">
        <p14:creationId xmlns:p14="http://schemas.microsoft.com/office/powerpoint/2010/main" val="176402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 (1 min):</a:t>
            </a:r>
            <a:r>
              <a:rPr lang="en-US" sz="1200" kern="1200" dirty="0">
                <a:solidFill>
                  <a:schemeClr val="tx1"/>
                </a:solidFill>
                <a:effectLst/>
                <a:latin typeface="+mn-lt"/>
                <a:ea typeface="+mn-ea"/>
                <a:cs typeface="+mn-cs"/>
              </a:rPr>
              <a:t>  AE “In this video, we will discuss a typical clinical encounter, and talk about 4 key areas of focus when working with this population.  We will discuss using the acronym of “ED &amp; US”</a:t>
            </a: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Engagement:</a:t>
            </a:r>
            <a:r>
              <a:rPr lang="en-US" sz="1200" kern="1200" dirty="0">
                <a:solidFill>
                  <a:schemeClr val="tx1"/>
                </a:solidFill>
                <a:effectLst/>
                <a:latin typeface="+mn-lt"/>
                <a:ea typeface="+mn-ea"/>
                <a:cs typeface="+mn-cs"/>
              </a:rPr>
              <a:t> with the patient and family:  How to set the stage for success</a:t>
            </a:r>
          </a:p>
          <a:p>
            <a:r>
              <a:rPr lang="en-US" sz="1200" kern="12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Diagnosing and Discussing</a:t>
            </a:r>
            <a:r>
              <a:rPr lang="en-US" sz="1200" kern="1200" dirty="0">
                <a:solidFill>
                  <a:schemeClr val="tx1"/>
                </a:solidFill>
                <a:effectLst/>
                <a:latin typeface="+mn-lt"/>
                <a:ea typeface="+mn-ea"/>
                <a:cs typeface="+mn-cs"/>
              </a:rPr>
              <a:t>: the problem:  How to talk about the weight loss effectively</a:t>
            </a: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Understanding and Uniting</a:t>
            </a:r>
            <a:r>
              <a:rPr lang="en-US" sz="1200" kern="1200" dirty="0">
                <a:solidFill>
                  <a:schemeClr val="tx1"/>
                </a:solidFill>
                <a:effectLst/>
                <a:latin typeface="+mn-lt"/>
                <a:ea typeface="+mn-ea"/>
                <a:cs typeface="+mn-cs"/>
              </a:rPr>
              <a:t>:  How to develop a “team approach” to the problem</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Safety and Steps forward</a:t>
            </a:r>
            <a:r>
              <a:rPr lang="en-US" sz="1200" kern="1200" dirty="0">
                <a:solidFill>
                  <a:schemeClr val="tx1"/>
                </a:solidFill>
                <a:effectLst/>
                <a:latin typeface="+mn-lt"/>
                <a:ea typeface="+mn-ea"/>
                <a:cs typeface="+mn-cs"/>
              </a:rPr>
              <a:t>:  Allowing for care to continue responsibly</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3</a:t>
            </a:fld>
            <a:endParaRPr lang="en-CA"/>
          </a:p>
        </p:txBody>
      </p:sp>
    </p:spTree>
    <p:extLst>
      <p:ext uri="{BB962C8B-B14F-4D97-AF65-F5344CB8AC3E}">
        <p14:creationId xmlns:p14="http://schemas.microsoft.com/office/powerpoint/2010/main" val="75938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4 (2 min):</a:t>
            </a:r>
            <a:r>
              <a:rPr lang="en-US" sz="1200" kern="1200" dirty="0">
                <a:solidFill>
                  <a:schemeClr val="tx1"/>
                </a:solidFill>
                <a:effectLst/>
                <a:latin typeface="+mn-lt"/>
                <a:ea typeface="+mn-ea"/>
                <a:cs typeface="+mn-cs"/>
              </a:rPr>
              <a:t>  Let’s imagine that we are in the community setting.  A 15 year old girl is brought in by her mother.  There are concerns being raised by the school that she seems less engaged at school, and a teacher has noticed that she has lost a lot of weight over the past few months.  Her mother is uncertain about what is happening, but had initially been pleased when she had stopped eating “junk food” six months ago and was initially impressed by her commitment to a healthy diet and diligent exercise routine.   Although she acknowledges the weight loss, she hadn’t thought that this was anything to be too worried about.  She is still not sure, but does note that when she has tried to suggest that her daughter could eat a little more or have a treat now and then, she has been shut down.  On first glance, you barely recognize your patient, who you have known since she was a baby, as she is thin, pale and seems disengaged from the conversation.</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4</a:t>
            </a:fld>
            <a:endParaRPr lang="en-CA"/>
          </a:p>
        </p:txBody>
      </p:sp>
    </p:spTree>
    <p:extLst>
      <p:ext uri="{BB962C8B-B14F-4D97-AF65-F5344CB8AC3E}">
        <p14:creationId xmlns:p14="http://schemas.microsoft.com/office/powerpoint/2010/main" val="424138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  ENGAGEMENT (2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Dialogue Format (in general I will “interview you” for this </a:t>
            </a:r>
            <a:r>
              <a:rPr lang="en-US" sz="1200" kern="1200" dirty="0" err="1">
                <a:solidFill>
                  <a:schemeClr val="tx1"/>
                </a:solidFill>
                <a:effectLst/>
                <a:latin typeface="+mn-lt"/>
                <a:ea typeface="+mn-ea"/>
                <a:cs typeface="+mn-cs"/>
              </a:rPr>
              <a:t>section..but</a:t>
            </a:r>
            <a:r>
              <a:rPr lang="en-US" sz="1200" kern="1200" dirty="0">
                <a:solidFill>
                  <a:schemeClr val="tx1"/>
                </a:solidFill>
                <a:effectLst/>
                <a:latin typeface="+mn-lt"/>
                <a:ea typeface="+mn-ea"/>
                <a:cs typeface="+mn-cs"/>
              </a:rPr>
              <a:t> this will look like a discussion...the idea is that I will make sure we touch on all the key points):</a:t>
            </a:r>
          </a:p>
          <a:p>
            <a:r>
              <a:rPr lang="en-US" sz="1200" kern="1200" dirty="0">
                <a:solidFill>
                  <a:schemeClr val="tx1"/>
                </a:solidFill>
                <a:effectLst/>
                <a:latin typeface="+mn-lt"/>
                <a:ea typeface="+mn-ea"/>
                <a:cs typeface="+mn-cs"/>
              </a:rPr>
              <a:t>MJ:  “Dr Elliott, this is such a common situation.  What are your thoughts about where to start?”</a:t>
            </a:r>
          </a:p>
          <a:p>
            <a:r>
              <a:rPr lang="en-US" sz="1200" kern="1200" dirty="0">
                <a:solidFill>
                  <a:schemeClr val="tx1"/>
                </a:solidFill>
                <a:effectLst/>
                <a:latin typeface="+mn-lt"/>
                <a:ea typeface="+mn-ea"/>
                <a:cs typeface="+mn-cs"/>
              </a:rPr>
              <a:t>AE/MJ Discuss the themes of:</a:t>
            </a:r>
          </a:p>
          <a:p>
            <a:r>
              <a:rPr lang="en-US" sz="1200" b="1" kern="1200" dirty="0">
                <a:solidFill>
                  <a:schemeClr val="tx1"/>
                </a:solidFill>
                <a:effectLst/>
                <a:latin typeface="+mn-lt"/>
                <a:ea typeface="+mn-ea"/>
                <a:cs typeface="+mn-cs"/>
              </a:rPr>
              <a:t>Curiosity Stance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statements: </a:t>
            </a:r>
          </a:p>
          <a:p>
            <a:r>
              <a:rPr lang="en-US" sz="1200" kern="1200" dirty="0">
                <a:solidFill>
                  <a:schemeClr val="tx1"/>
                </a:solidFill>
                <a:effectLst/>
                <a:latin typeface="+mn-lt"/>
                <a:ea typeface="+mn-ea"/>
                <a:cs typeface="+mn-cs"/>
              </a:rPr>
              <a:t>1. “What is your understanding of the weight loss, and what your concern is at this point?”</a:t>
            </a:r>
          </a:p>
          <a:p>
            <a:r>
              <a:rPr lang="en-US" sz="1200" kern="1200" dirty="0">
                <a:solidFill>
                  <a:schemeClr val="tx1"/>
                </a:solidFill>
                <a:effectLst/>
                <a:latin typeface="+mn-lt"/>
                <a:ea typeface="+mn-ea"/>
                <a:cs typeface="+mn-cs"/>
              </a:rPr>
              <a:t>2. “What would be the most helpful question that could be addressed by the end of this meeting today?”</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5</a:t>
            </a:fld>
            <a:endParaRPr lang="en-CA"/>
          </a:p>
        </p:txBody>
      </p:sp>
    </p:spTree>
    <p:extLst>
      <p:ext uri="{BB962C8B-B14F-4D97-AF65-F5344CB8AC3E}">
        <p14:creationId xmlns:p14="http://schemas.microsoft.com/office/powerpoint/2010/main" val="67555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  DIAGNOSING AND DISCUSSING (4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Dialogue Formal (in general you can “interview me” for this section.. To ensure we don’t miss 	key points):</a:t>
            </a:r>
          </a:p>
          <a:p>
            <a:r>
              <a:rPr lang="en-US" sz="1200" kern="1200" dirty="0">
                <a:solidFill>
                  <a:schemeClr val="tx1"/>
                </a:solidFill>
                <a:effectLst/>
                <a:latin typeface="+mn-lt"/>
                <a:ea typeface="+mn-ea"/>
                <a:cs typeface="+mn-cs"/>
              </a:rPr>
              <a:t>AE:  “You know, over the years we have developed ways of talking about weight loss in ways that are neutral and less triggering... what comes to mind when you think about the approach to 	discussing the weight concerns in more detail?”</a:t>
            </a:r>
          </a:p>
          <a:p>
            <a:r>
              <a:rPr lang="en-US" sz="1200" kern="1200" dirty="0">
                <a:solidFill>
                  <a:schemeClr val="tx1"/>
                </a:solidFill>
                <a:effectLst/>
                <a:latin typeface="+mn-lt"/>
                <a:ea typeface="+mn-ea"/>
                <a:cs typeface="+mn-cs"/>
              </a:rPr>
              <a:t>AE/MJ Discuss themes of:</a:t>
            </a:r>
          </a:p>
          <a:p>
            <a:r>
              <a:rPr lang="en-US" sz="1200" b="1" kern="1200" dirty="0">
                <a:solidFill>
                  <a:schemeClr val="tx1"/>
                </a:solidFill>
                <a:effectLst/>
                <a:latin typeface="+mn-lt"/>
                <a:ea typeface="+mn-ea"/>
                <a:cs typeface="+mn-cs"/>
              </a:rPr>
              <a:t>Agnostic Stance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Examples of Statements:  “How do you feel about your present weight...how much 		would you like to weight...do you or anyone else have concerns...”</a:t>
            </a:r>
          </a:p>
          <a:p>
            <a:r>
              <a:rPr lang="en-US" sz="1200" kern="1200" dirty="0">
                <a:solidFill>
                  <a:schemeClr val="tx1"/>
                </a:solidFill>
                <a:effectLst/>
                <a:latin typeface="+mn-lt"/>
                <a:ea typeface="+mn-ea"/>
                <a:cs typeface="+mn-cs"/>
              </a:rPr>
              <a:t>Discussion of </a:t>
            </a:r>
            <a:r>
              <a:rPr lang="en-US" sz="1200" kern="1200" dirty="0" err="1">
                <a:solidFill>
                  <a:schemeClr val="tx1"/>
                </a:solidFill>
                <a:effectLst/>
                <a:latin typeface="+mn-lt"/>
                <a:ea typeface="+mn-ea"/>
                <a:cs typeface="+mn-cs"/>
              </a:rPr>
              <a:t>Hypometabolism</a:t>
            </a:r>
            <a:r>
              <a:rPr lang="en-US" sz="1200" kern="1200" dirty="0">
                <a:solidFill>
                  <a:schemeClr val="tx1"/>
                </a:solidFill>
                <a:effectLst/>
                <a:latin typeface="+mn-lt"/>
                <a:ea typeface="+mn-ea"/>
                <a:cs typeface="+mn-cs"/>
              </a:rPr>
              <a:t> (AE):  Camp Fire/</a:t>
            </a:r>
            <a:r>
              <a:rPr lang="en-US" sz="1200" kern="1200" dirty="0" err="1">
                <a:solidFill>
                  <a:schemeClr val="tx1"/>
                </a:solidFill>
                <a:effectLst/>
                <a:latin typeface="+mn-lt"/>
                <a:ea typeface="+mn-ea"/>
                <a:cs typeface="+mn-cs"/>
              </a:rPr>
              <a:t>Healthyville</a:t>
            </a:r>
            <a:r>
              <a:rPr lang="en-US" sz="1200" kern="1200" dirty="0">
                <a:solidFill>
                  <a:schemeClr val="tx1"/>
                </a:solidFill>
                <a:effectLst/>
                <a:latin typeface="+mn-lt"/>
                <a:ea typeface="+mn-ea"/>
                <a:cs typeface="+mn-cs"/>
              </a:rPr>
              <a:t>  (DO WE WANT A PIC 		HERE?)</a:t>
            </a:r>
          </a:p>
          <a:p>
            <a:r>
              <a:rPr lang="en-US" sz="1200" kern="1200" dirty="0">
                <a:solidFill>
                  <a:schemeClr val="tx1"/>
                </a:solidFill>
                <a:effectLst/>
                <a:latin typeface="+mn-lt"/>
                <a:ea typeface="+mn-ea"/>
                <a:cs typeface="+mn-cs"/>
              </a:rPr>
              <a:t>Discussion about the impact of illness/malnutrition on communication and diagnosing 		(MJ) (reference 	other video here too!)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6</a:t>
            </a:fld>
            <a:endParaRPr lang="en-CA"/>
          </a:p>
        </p:txBody>
      </p:sp>
    </p:spTree>
    <p:extLst>
      <p:ext uri="{BB962C8B-B14F-4D97-AF65-F5344CB8AC3E}">
        <p14:creationId xmlns:p14="http://schemas.microsoft.com/office/powerpoint/2010/main" val="5989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662474-48F0-4F75-A81B-4E437DB41385}" type="slidenum">
              <a:rPr lang="en-US" smtClean="0"/>
              <a:t>7</a:t>
            </a:fld>
            <a:endParaRPr lang="en-US"/>
          </a:p>
        </p:txBody>
      </p:sp>
    </p:spTree>
    <p:extLst>
      <p:ext uri="{BB962C8B-B14F-4D97-AF65-F5344CB8AC3E}">
        <p14:creationId xmlns:p14="http://schemas.microsoft.com/office/powerpoint/2010/main" val="21043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8:  UNDERSTAND AND UNITE (3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AE:  “It can be really tricky when there are many voices and perspectives- we know that getting everyone on the same page is really important for progress, so much time is wasted and emotions run higher when people are not on the same page”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Slide 9:</a:t>
            </a:r>
            <a:r>
              <a:rPr lang="en-US" sz="1200" kern="1200" dirty="0">
                <a:solidFill>
                  <a:schemeClr val="tx1"/>
                </a:solidFill>
                <a:effectLst/>
                <a:latin typeface="+mn-lt"/>
                <a:ea typeface="+mn-ea"/>
                <a:cs typeface="+mn-cs"/>
              </a:rPr>
              <a:t>	AE/MJ Discuss themes of:</a:t>
            </a:r>
          </a:p>
          <a:p>
            <a:r>
              <a:rPr lang="en-US" sz="1200" kern="1200" dirty="0">
                <a:solidFill>
                  <a:schemeClr val="tx1"/>
                </a:solidFill>
                <a:effectLst/>
                <a:latin typeface="+mn-lt"/>
                <a:ea typeface="+mn-ea"/>
                <a:cs typeface="+mn-cs"/>
              </a:rPr>
              <a:t>Who to consider (individual, parents, coaches, other providers!)</a:t>
            </a:r>
          </a:p>
          <a:p>
            <a:r>
              <a:rPr lang="en-US" sz="1200" kern="1200" dirty="0">
                <a:solidFill>
                  <a:schemeClr val="tx1"/>
                </a:solidFill>
                <a:effectLst/>
                <a:latin typeface="+mn-lt"/>
                <a:ea typeface="+mn-ea"/>
                <a:cs typeface="+mn-cs"/>
              </a:rPr>
              <a:t>Stages of Change to frame and acknowledge that everyone is not always on the same page (DO WE WANT A PIC HERE?)</a:t>
            </a:r>
          </a:p>
          <a:p>
            <a:r>
              <a:rPr lang="en-US" sz="1200" kern="1200" dirty="0">
                <a:solidFill>
                  <a:schemeClr val="tx1"/>
                </a:solidFill>
                <a:effectLst/>
                <a:latin typeface="+mn-lt"/>
                <a:ea typeface="+mn-ea"/>
                <a:cs typeface="+mn-cs"/>
              </a:rPr>
              <a:t>Mention splitting/projection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8</a:t>
            </a:fld>
            <a:endParaRPr lang="en-CA"/>
          </a:p>
        </p:txBody>
      </p:sp>
    </p:spTree>
    <p:extLst>
      <p:ext uri="{BB962C8B-B14F-4D97-AF65-F5344CB8AC3E}">
        <p14:creationId xmlns:p14="http://schemas.microsoft.com/office/powerpoint/2010/main" val="58491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Slide 9:</a:t>
            </a:r>
            <a:r>
              <a:rPr lang="en-US" sz="1200" kern="1200" dirty="0">
                <a:solidFill>
                  <a:schemeClr val="tx1"/>
                </a:solidFill>
                <a:effectLst/>
                <a:latin typeface="+mn-lt"/>
                <a:ea typeface="+mn-ea"/>
                <a:cs typeface="+mn-cs"/>
              </a:rPr>
              <a:t>	AE/MJ Discuss themes of:</a:t>
            </a:r>
          </a:p>
          <a:p>
            <a:r>
              <a:rPr lang="en-US" sz="1200" kern="1200" dirty="0">
                <a:solidFill>
                  <a:schemeClr val="tx1"/>
                </a:solidFill>
                <a:effectLst/>
                <a:latin typeface="+mn-lt"/>
                <a:ea typeface="+mn-ea"/>
                <a:cs typeface="+mn-cs"/>
              </a:rPr>
              <a:t>Who to consider (individual, parents, coaches, other providers!)</a:t>
            </a:r>
          </a:p>
          <a:p>
            <a:r>
              <a:rPr lang="en-US" sz="1200" kern="1200" dirty="0">
                <a:solidFill>
                  <a:schemeClr val="tx1"/>
                </a:solidFill>
                <a:effectLst/>
                <a:latin typeface="+mn-lt"/>
                <a:ea typeface="+mn-ea"/>
                <a:cs typeface="+mn-cs"/>
              </a:rPr>
              <a:t>Stages of Change to frame and acknowledge that everyone is not always on the same page (DO WE WANT A PIC HERE?)</a:t>
            </a:r>
          </a:p>
          <a:p>
            <a:r>
              <a:rPr lang="en-US" sz="1200" kern="1200" dirty="0">
                <a:solidFill>
                  <a:schemeClr val="tx1"/>
                </a:solidFill>
                <a:effectLst/>
                <a:latin typeface="+mn-lt"/>
                <a:ea typeface="+mn-ea"/>
                <a:cs typeface="+mn-cs"/>
              </a:rPr>
              <a:t>Mention splitting/projection</a:t>
            </a:r>
          </a:p>
          <a:p>
            <a:endParaRPr lang="en-US" dirty="0"/>
          </a:p>
        </p:txBody>
      </p:sp>
      <p:sp>
        <p:nvSpPr>
          <p:cNvPr id="4" name="Slide Number Placeholder 3"/>
          <p:cNvSpPr>
            <a:spLocks noGrp="1"/>
          </p:cNvSpPr>
          <p:nvPr>
            <p:ph type="sldNum" sz="quarter" idx="10"/>
          </p:nvPr>
        </p:nvSpPr>
        <p:spPr/>
        <p:txBody>
          <a:bodyPr/>
          <a:lstStyle/>
          <a:p>
            <a:fld id="{ECBCD55A-6BCA-4557-AE3D-23DFBC582346}" type="slidenum">
              <a:rPr lang="en-CA" smtClean="0"/>
              <a:t>9</a:t>
            </a:fld>
            <a:endParaRPr lang="en-CA"/>
          </a:p>
        </p:txBody>
      </p:sp>
    </p:spTree>
    <p:extLst>
      <p:ext uri="{BB962C8B-B14F-4D97-AF65-F5344CB8AC3E}">
        <p14:creationId xmlns:p14="http://schemas.microsoft.com/office/powerpoint/2010/main" val="169214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5C83-E78F-4546-A458-9F05DA013F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EACF907-EF22-4C65-A849-19B85DB4D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E00AF79-3168-420C-BB81-BEA16D6845CA}"/>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5" name="Footer Placeholder 4">
            <a:extLst>
              <a:ext uri="{FF2B5EF4-FFF2-40B4-BE49-F238E27FC236}">
                <a16:creationId xmlns:a16="http://schemas.microsoft.com/office/drawing/2014/main" id="{FA66AE71-F72B-4984-800D-06E995D9D5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02641E-6760-47AC-AB11-41DCF48FDDB4}"/>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247394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09AE-2EB2-493C-BE13-B4D97B49CFF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A12C87-D92E-4CCB-8AEC-A27C1159C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C7737D-D413-40B3-B223-180F0741359A}"/>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5" name="Footer Placeholder 4">
            <a:extLst>
              <a:ext uri="{FF2B5EF4-FFF2-40B4-BE49-F238E27FC236}">
                <a16:creationId xmlns:a16="http://schemas.microsoft.com/office/drawing/2014/main" id="{B7B702C6-D428-48B1-B4F5-D9F5A4F537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2888C6-6831-45BA-B89B-475F4787AD03}"/>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369178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887E6A-A2B9-4C00-8813-741D1CE921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E70586B-0048-4B36-A826-DFC062A07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54066D-EA82-46A9-B0C9-39B1337F791B}"/>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5" name="Footer Placeholder 4">
            <a:extLst>
              <a:ext uri="{FF2B5EF4-FFF2-40B4-BE49-F238E27FC236}">
                <a16:creationId xmlns:a16="http://schemas.microsoft.com/office/drawing/2014/main" id="{2B112820-7705-4C15-BCCA-7313BE739C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7BDA59-858A-475E-9331-EEDAB9CC0361}"/>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312948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B7C6-C8F5-4932-A688-1DBDAECC5C6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FBD838-81A5-4FD6-9135-CBA7F34E7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2BF7C8-F992-4A1D-8908-8298BF3E9D57}"/>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5" name="Footer Placeholder 4">
            <a:extLst>
              <a:ext uri="{FF2B5EF4-FFF2-40B4-BE49-F238E27FC236}">
                <a16:creationId xmlns:a16="http://schemas.microsoft.com/office/drawing/2014/main" id="{6735AB28-8810-4ADB-8385-01A9AAF340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9E402B-48A3-43F6-8327-2C17DA4D720D}"/>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295448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840C-AD23-4217-BCC7-C90874495D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4093B-C1C3-44D2-9B91-5094DD8C2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B5A08-7456-4D80-AD56-978D8444E28C}"/>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5" name="Footer Placeholder 4">
            <a:extLst>
              <a:ext uri="{FF2B5EF4-FFF2-40B4-BE49-F238E27FC236}">
                <a16:creationId xmlns:a16="http://schemas.microsoft.com/office/drawing/2014/main" id="{D391CA30-A644-4F4A-89AE-5EC43D4C48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4908A8-D727-4D0D-A6EF-B8C3D691DFB0}"/>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350818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5B3C-C9F5-4F50-BF2F-DE11F48F5C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7789D88-E326-42C7-8052-75A5AFD0B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62994B8-EA18-4E84-8620-1437C3B17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4DD9191-6AE6-4DD8-985E-4B165F8094FD}"/>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6" name="Footer Placeholder 5">
            <a:extLst>
              <a:ext uri="{FF2B5EF4-FFF2-40B4-BE49-F238E27FC236}">
                <a16:creationId xmlns:a16="http://schemas.microsoft.com/office/drawing/2014/main" id="{1D2EF26C-AE87-4229-9E23-5310FD9CBA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B9E0DE-12A8-4ACB-83E9-50D5BAAC9B77}"/>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169889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C886-FE72-456D-B1D9-B8C33515476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289DC10-2863-4168-9346-248986DF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A53B6-EF77-4A1C-A190-3CB522D3A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3CB76CD-C222-4444-BF7C-150D65F48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74A0E-00CE-47C4-993A-AFB1BD3CC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243D2F3-1574-484C-B616-E1BC1CFCCC9A}"/>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8" name="Footer Placeholder 7">
            <a:extLst>
              <a:ext uri="{FF2B5EF4-FFF2-40B4-BE49-F238E27FC236}">
                <a16:creationId xmlns:a16="http://schemas.microsoft.com/office/drawing/2014/main" id="{4513BBA9-14BF-4840-B0E8-C5758875CB5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0C80609-CBEE-49F8-8B27-BF9F90067349}"/>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240861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9BA0-F836-4129-BE86-49AB7292183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1EBCE7B-6751-4F32-8C03-08B4F3F585A5}"/>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4" name="Footer Placeholder 3">
            <a:extLst>
              <a:ext uri="{FF2B5EF4-FFF2-40B4-BE49-F238E27FC236}">
                <a16:creationId xmlns:a16="http://schemas.microsoft.com/office/drawing/2014/main" id="{CFBCBBBF-B0E4-4699-9661-437CEE57499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1A7DBFE-04B3-43AD-9351-8C7EA9A8886C}"/>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173378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E3994-6923-4BD8-9C60-A7B24CABCDFA}"/>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3" name="Footer Placeholder 2">
            <a:extLst>
              <a:ext uri="{FF2B5EF4-FFF2-40B4-BE49-F238E27FC236}">
                <a16:creationId xmlns:a16="http://schemas.microsoft.com/office/drawing/2014/main" id="{5DC23157-1ACE-41AE-A562-E2CC0BB6EE8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E46382F-692D-4057-967E-C7936DEE53A4}"/>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326095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CD50-3875-48D2-B79A-99B0BD537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3FD57B-309F-4334-84C1-80029A0C9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8BB26A7-622E-4F25-BAD7-779DCB2F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1305E-359D-4150-8BB5-2A7E76AFD77A}"/>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6" name="Footer Placeholder 5">
            <a:extLst>
              <a:ext uri="{FF2B5EF4-FFF2-40B4-BE49-F238E27FC236}">
                <a16:creationId xmlns:a16="http://schemas.microsoft.com/office/drawing/2014/main" id="{D89901C8-1EEB-46DE-B79E-39D7CFBCD93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221388-718E-4E7A-8F9F-62133E22E5D9}"/>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374584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9FA8-D460-4A8E-8254-DC15DF8DA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EC66878-8F7A-4294-9F7C-A4F8324CE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F2BCC09-AB3A-45AC-AB7A-D871AC5CE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FECF1-BA83-4EC7-A81A-233975730727}"/>
              </a:ext>
            </a:extLst>
          </p:cNvPr>
          <p:cNvSpPr>
            <a:spLocks noGrp="1"/>
          </p:cNvSpPr>
          <p:nvPr>
            <p:ph type="dt" sz="half" idx="10"/>
          </p:nvPr>
        </p:nvSpPr>
        <p:spPr/>
        <p:txBody>
          <a:bodyPr/>
          <a:lstStyle/>
          <a:p>
            <a:fld id="{9F1A5D76-C856-4890-BF24-3153CA9A7A83}" type="datetimeFigureOut">
              <a:rPr lang="en-CA" smtClean="0"/>
              <a:t>2021-04-16</a:t>
            </a:fld>
            <a:endParaRPr lang="en-CA"/>
          </a:p>
        </p:txBody>
      </p:sp>
      <p:sp>
        <p:nvSpPr>
          <p:cNvPr id="6" name="Footer Placeholder 5">
            <a:extLst>
              <a:ext uri="{FF2B5EF4-FFF2-40B4-BE49-F238E27FC236}">
                <a16:creationId xmlns:a16="http://schemas.microsoft.com/office/drawing/2014/main" id="{A413DA75-D1C2-4A7F-913D-71789C8988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3863C72-3CB9-4501-87C7-06CE1B852623}"/>
              </a:ext>
            </a:extLst>
          </p:cNvPr>
          <p:cNvSpPr>
            <a:spLocks noGrp="1"/>
          </p:cNvSpPr>
          <p:nvPr>
            <p:ph type="sldNum" sz="quarter" idx="12"/>
          </p:nvPr>
        </p:nvSpPr>
        <p:spPr/>
        <p:txBody>
          <a:bodyPr/>
          <a:lstStyle/>
          <a:p>
            <a:fld id="{F11816D9-67E1-4D3E-A7A6-A85142987902}" type="slidenum">
              <a:rPr lang="en-CA" smtClean="0"/>
              <a:t>‹#›</a:t>
            </a:fld>
            <a:endParaRPr lang="en-CA"/>
          </a:p>
        </p:txBody>
      </p:sp>
    </p:spTree>
    <p:extLst>
      <p:ext uri="{BB962C8B-B14F-4D97-AF65-F5344CB8AC3E}">
        <p14:creationId xmlns:p14="http://schemas.microsoft.com/office/powerpoint/2010/main" val="164073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2CE56-4B2A-4C36-89CF-E78D089EA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028F79-FC04-4A98-80E4-599185883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913192-6D8C-4286-9654-E17AC5171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A5D76-C856-4890-BF24-3153CA9A7A83}" type="datetimeFigureOut">
              <a:rPr lang="en-CA" smtClean="0"/>
              <a:t>2021-04-16</a:t>
            </a:fld>
            <a:endParaRPr lang="en-CA"/>
          </a:p>
        </p:txBody>
      </p:sp>
      <p:sp>
        <p:nvSpPr>
          <p:cNvPr id="5" name="Footer Placeholder 4">
            <a:extLst>
              <a:ext uri="{FF2B5EF4-FFF2-40B4-BE49-F238E27FC236}">
                <a16:creationId xmlns:a16="http://schemas.microsoft.com/office/drawing/2014/main" id="{EB78A50D-12E6-40FB-A553-733CD3B5A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19391FA-16FB-4A5E-8112-4FCFF4A19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816D9-67E1-4D3E-A7A6-A85142987902}" type="slidenum">
              <a:rPr lang="en-CA" smtClean="0"/>
              <a:t>‹#›</a:t>
            </a:fld>
            <a:endParaRPr lang="en-CA"/>
          </a:p>
        </p:txBody>
      </p:sp>
    </p:spTree>
    <p:extLst>
      <p:ext uri="{BB962C8B-B14F-4D97-AF65-F5344CB8AC3E}">
        <p14:creationId xmlns:p14="http://schemas.microsoft.com/office/powerpoint/2010/main" val="340279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ineartamerica.com/featured/adrift-richard-gerhard.html" TargetMode="External"/><Relationship Id="rId5" Type="http://schemas.openxmlformats.org/officeDocument/2006/relationships/hyperlink" Target="https://www.art.com/products/p14176206-sa-i2954078/peter-jackson-women-of-courage-the-rowboat-rescue-grace-darling.htm"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pixabay.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ixabay.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www.pixaba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482791"/>
            <a:ext cx="12192000" cy="190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5284" y="2629952"/>
            <a:ext cx="9201430" cy="1477328"/>
          </a:xfrm>
          <a:prstGeom prst="rect">
            <a:avLst/>
          </a:prstGeom>
          <a:noFill/>
        </p:spPr>
        <p:txBody>
          <a:bodyPr wrap="none" lIns="91440" tIns="45720" rIns="91440" bIns="45720">
            <a:spAutoFit/>
          </a:bodyPr>
          <a:lstStyle/>
          <a:p>
            <a:pPr algn="ct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Communication Approaches</a:t>
            </a:r>
          </a:p>
          <a:p>
            <a:pPr algn="ctr"/>
            <a:r>
              <a:rPr lang="en-CA"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Dr. April Elliott and Dr. Monique Jericho</a:t>
            </a:r>
            <a:endParaRPr 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3515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E92E1-9FF0-4691-984A-D15C28ADB0C5}"/>
              </a:ext>
            </a:extLst>
          </p:cNvPr>
          <p:cNvSpPr>
            <a:spLocks noGrp="1"/>
          </p:cNvSpPr>
          <p:nvPr>
            <p:ph idx="1"/>
          </p:nvPr>
        </p:nvSpPr>
        <p:spPr/>
        <p:txBody>
          <a:bodyPr/>
          <a:lstStyle/>
          <a:p>
            <a:r>
              <a:rPr lang="en-CA" dirty="0"/>
              <a:t>Establishing non-negotiables</a:t>
            </a:r>
          </a:p>
          <a:p>
            <a:pPr lvl="1"/>
            <a:r>
              <a:rPr lang="en-CA" dirty="0"/>
              <a:t>Medical Instability</a:t>
            </a:r>
          </a:p>
          <a:p>
            <a:pPr lvl="1"/>
            <a:r>
              <a:rPr lang="en-CA" dirty="0"/>
              <a:t>Rapid and continued weight loss</a:t>
            </a:r>
          </a:p>
          <a:p>
            <a:pPr lvl="1"/>
            <a:r>
              <a:rPr lang="en-CA" dirty="0"/>
              <a:t>Self harm and suicidality</a:t>
            </a:r>
          </a:p>
          <a:p>
            <a:pPr lvl="1"/>
            <a:endParaRPr lang="en-CA" dirty="0"/>
          </a:p>
          <a:p>
            <a:r>
              <a:rPr lang="en-CA" dirty="0"/>
              <a:t>Rolling with resistance</a:t>
            </a:r>
          </a:p>
          <a:p>
            <a:r>
              <a:rPr lang="en-CA" dirty="0"/>
              <a:t>Regular Follow up</a:t>
            </a:r>
          </a:p>
          <a:p>
            <a:pPr marL="457200" lvl="1" indent="0">
              <a:buNone/>
            </a:pPr>
            <a:endParaRPr lang="en-CA" dirty="0"/>
          </a:p>
          <a:p>
            <a:pPr marL="457200" lvl="1" indent="0">
              <a:buNone/>
            </a:pPr>
            <a:endParaRPr lang="en-CA" dirty="0"/>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48453" y="-46573"/>
            <a:ext cx="9724009" cy="1015663"/>
          </a:xfrm>
          <a:prstGeom prst="rect">
            <a:avLst/>
          </a:prstGeom>
          <a:noFill/>
        </p:spPr>
        <p:txBody>
          <a:bodyPr wrap="none" lIns="91440" tIns="45720" rIns="91440" bIns="45720">
            <a:spAutoFit/>
          </a:bodyPr>
          <a:lstStyle/>
          <a:p>
            <a:pPr algn="ctr"/>
            <a:r>
              <a:rPr lang="en-CA"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SAFETY AND STEPS FORWARD</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pic>
        <p:nvPicPr>
          <p:cNvPr id="8" name="Picture 10" descr="Health, Heart, Human, Group, Personal, Silhouette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66212" y="2428876"/>
            <a:ext cx="3906250" cy="275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7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0250B8-BBEE-47E6-A223-762AB5479F83}"/>
              </a:ext>
            </a:extLst>
          </p:cNvPr>
          <p:cNvSpPr txBox="1">
            <a:spLocks/>
          </p:cNvSpPr>
          <p:nvPr/>
        </p:nvSpPr>
        <p:spPr>
          <a:xfrm>
            <a:off x="687929" y="256032"/>
            <a:ext cx="11235847" cy="113385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CA" sz="10700" b="1" i="0" u="none" strike="noStrike" kern="1200" cap="none" spc="0" normalizeH="0" baseline="0" noProof="0" dirty="0" err="1">
                <a:ln>
                  <a:noFill/>
                </a:ln>
                <a:solidFill>
                  <a:srgbClr val="FF0000"/>
                </a:solidFill>
                <a:effectLst/>
                <a:uLnTx/>
                <a:uFillTx/>
                <a:latin typeface="Berylium" panose="02000000000000000000"/>
              </a:rPr>
              <a:t>NAVIGATE</a:t>
            </a:r>
            <a:r>
              <a:rPr kumimoji="0" lang="en-CA" sz="2700" b="1" i="0" u="none" strike="noStrike" kern="1200" cap="none" spc="0" normalizeH="0" baseline="0" noProof="0" dirty="0" err="1">
                <a:ln>
                  <a:noFill/>
                </a:ln>
                <a:effectLst/>
                <a:uLnTx/>
                <a:uFillTx/>
                <a:latin typeface="Berylium" panose="02000000000000000000"/>
              </a:rPr>
              <a:t>©Elliott</a:t>
            </a:r>
            <a:r>
              <a:rPr kumimoji="0" lang="en-CA" sz="2700" b="1" i="0" u="none" strike="noStrike" kern="1200" cap="none" spc="0" normalizeH="0" baseline="0" noProof="0" dirty="0">
                <a:ln>
                  <a:noFill/>
                </a:ln>
                <a:effectLst/>
                <a:uLnTx/>
                <a:uFillTx/>
                <a:latin typeface="Berylium" panose="02000000000000000000"/>
              </a:rPr>
              <a:t> &amp; Jericho</a:t>
            </a:r>
            <a:endParaRPr kumimoji="0" lang="en-US" sz="2700" b="0" i="0" u="sng" strike="noStrike" kern="1200" cap="none" spc="0" normalizeH="0" baseline="0" noProof="0" dirty="0">
              <a:ln>
                <a:noFill/>
              </a:ln>
              <a:effectLst/>
              <a:uLnTx/>
              <a:uFillTx/>
              <a:latin typeface="Berylium" panose="02000000000000000000"/>
              <a:cs typeface="Times New Roman" pitchFamily="18" charset="0"/>
            </a:endParaRPr>
          </a:p>
        </p:txBody>
      </p:sp>
      <p:sp>
        <p:nvSpPr>
          <p:cNvPr id="6" name="Content Placeholder 2"/>
          <p:cNvSpPr>
            <a:spLocks noGrp="1"/>
          </p:cNvSpPr>
          <p:nvPr>
            <p:ph idx="1"/>
          </p:nvPr>
        </p:nvSpPr>
        <p:spPr>
          <a:xfrm>
            <a:off x="687929" y="1569492"/>
            <a:ext cx="7006775" cy="4387665"/>
          </a:xfrm>
        </p:spPr>
        <p:txBody>
          <a:bodyPr/>
          <a:lstStyle/>
          <a:p>
            <a:pPr eaLnBrk="1" hangingPunct="1">
              <a:buFont typeface="Arial" panose="020B0604020202020204" pitchFamily="34" charset="0"/>
              <a:buChar char="•"/>
            </a:pPr>
            <a:r>
              <a:rPr lang="en-CA" altLang="en-US" dirty="0">
                <a:solidFill>
                  <a:srgbClr val="C00000"/>
                </a:solidFill>
              </a:rPr>
              <a:t>N</a:t>
            </a:r>
            <a:r>
              <a:rPr lang="en-CA" altLang="en-US" dirty="0"/>
              <a:t>:  </a:t>
            </a:r>
            <a:r>
              <a:rPr lang="en-CA" altLang="en-US" dirty="0">
                <a:solidFill>
                  <a:schemeClr val="tx1"/>
                </a:solidFill>
              </a:rPr>
              <a:t>Notice yourself</a:t>
            </a:r>
          </a:p>
          <a:p>
            <a:pPr eaLnBrk="1" hangingPunct="1">
              <a:buFont typeface="Arial" panose="020B0604020202020204" pitchFamily="34" charset="0"/>
              <a:buChar char="•"/>
            </a:pPr>
            <a:r>
              <a:rPr lang="en-CA" altLang="en-US" dirty="0">
                <a:solidFill>
                  <a:srgbClr val="C00000"/>
                </a:solidFill>
              </a:rPr>
              <a:t>A</a:t>
            </a:r>
            <a:r>
              <a:rPr lang="en-CA" altLang="en-US" dirty="0"/>
              <a:t>:  </a:t>
            </a:r>
            <a:r>
              <a:rPr lang="en-CA" altLang="en-US" dirty="0">
                <a:solidFill>
                  <a:schemeClr val="tx1"/>
                </a:solidFill>
              </a:rPr>
              <a:t>Attune to the present moment</a:t>
            </a:r>
          </a:p>
          <a:p>
            <a:pPr eaLnBrk="1" hangingPunct="1">
              <a:buFont typeface="Arial" panose="020B0604020202020204" pitchFamily="34" charset="0"/>
              <a:buChar char="•"/>
            </a:pPr>
            <a:r>
              <a:rPr lang="en-CA" altLang="en-US" dirty="0">
                <a:solidFill>
                  <a:srgbClr val="C00000"/>
                </a:solidFill>
              </a:rPr>
              <a:t>V</a:t>
            </a:r>
            <a:r>
              <a:rPr lang="en-CA" altLang="en-US" dirty="0"/>
              <a:t>:  </a:t>
            </a:r>
            <a:r>
              <a:rPr lang="en-CA" altLang="en-US" dirty="0">
                <a:solidFill>
                  <a:schemeClr val="tx1"/>
                </a:solidFill>
              </a:rPr>
              <a:t>Validate the other persons experience</a:t>
            </a:r>
          </a:p>
          <a:p>
            <a:pPr eaLnBrk="1" hangingPunct="1">
              <a:buFont typeface="Arial" panose="020B0604020202020204" pitchFamily="34" charset="0"/>
              <a:buChar char="•"/>
            </a:pPr>
            <a:r>
              <a:rPr lang="en-CA" altLang="en-US" dirty="0">
                <a:solidFill>
                  <a:srgbClr val="C00000"/>
                </a:solidFill>
              </a:rPr>
              <a:t> I</a:t>
            </a:r>
            <a:r>
              <a:rPr lang="en-CA" altLang="en-US" dirty="0"/>
              <a:t>:  </a:t>
            </a:r>
            <a:r>
              <a:rPr lang="en-CA" altLang="en-US" dirty="0">
                <a:solidFill>
                  <a:schemeClr val="tx1"/>
                </a:solidFill>
              </a:rPr>
              <a:t>Introspection; check in with yourself</a:t>
            </a:r>
          </a:p>
          <a:p>
            <a:pPr eaLnBrk="1" hangingPunct="1">
              <a:buFont typeface="Arial" panose="020B0604020202020204" pitchFamily="34" charset="0"/>
              <a:buChar char="•"/>
            </a:pPr>
            <a:r>
              <a:rPr lang="en-CA" altLang="en-US" dirty="0">
                <a:solidFill>
                  <a:srgbClr val="C00000"/>
                </a:solidFill>
              </a:rPr>
              <a:t>G</a:t>
            </a:r>
            <a:r>
              <a:rPr lang="en-CA" altLang="en-US" dirty="0"/>
              <a:t>: </a:t>
            </a:r>
            <a:r>
              <a:rPr lang="en-CA" altLang="en-US" dirty="0">
                <a:solidFill>
                  <a:schemeClr val="tx1"/>
                </a:solidFill>
              </a:rPr>
              <a:t>Guess (gently) at unspoken signals</a:t>
            </a:r>
          </a:p>
          <a:p>
            <a:pPr eaLnBrk="1" hangingPunct="1">
              <a:buFont typeface="Arial" panose="020B0604020202020204" pitchFamily="34" charset="0"/>
              <a:buChar char="•"/>
            </a:pPr>
            <a:r>
              <a:rPr lang="en-CA" altLang="en-US" dirty="0">
                <a:solidFill>
                  <a:srgbClr val="C00000"/>
                </a:solidFill>
              </a:rPr>
              <a:t>A</a:t>
            </a:r>
            <a:r>
              <a:rPr lang="en-CA" altLang="en-US" dirty="0"/>
              <a:t>: </a:t>
            </a:r>
            <a:r>
              <a:rPr lang="en-CA" altLang="en-US" dirty="0">
                <a:solidFill>
                  <a:schemeClr val="tx1"/>
                </a:solidFill>
              </a:rPr>
              <a:t>Accurately reflect  what you’ve heard </a:t>
            </a:r>
          </a:p>
          <a:p>
            <a:pPr eaLnBrk="1" hangingPunct="1">
              <a:buFont typeface="Arial" panose="020B0604020202020204" pitchFamily="34" charset="0"/>
              <a:buChar char="•"/>
            </a:pPr>
            <a:r>
              <a:rPr lang="en-CA" altLang="en-US" dirty="0">
                <a:solidFill>
                  <a:srgbClr val="C00000"/>
                </a:solidFill>
              </a:rPr>
              <a:t>T</a:t>
            </a:r>
            <a:r>
              <a:rPr lang="en-CA" altLang="en-US" dirty="0"/>
              <a:t>:  </a:t>
            </a:r>
            <a:r>
              <a:rPr lang="en-CA" altLang="en-US" dirty="0">
                <a:solidFill>
                  <a:schemeClr val="tx1"/>
                </a:solidFill>
              </a:rPr>
              <a:t>Truthfulness</a:t>
            </a:r>
            <a:r>
              <a:rPr lang="en-CA" altLang="en-US" dirty="0"/>
              <a:t> </a:t>
            </a:r>
          </a:p>
          <a:p>
            <a:pPr eaLnBrk="1" hangingPunct="1">
              <a:buFont typeface="Arial" panose="020B0604020202020204" pitchFamily="34" charset="0"/>
              <a:buChar char="•"/>
            </a:pPr>
            <a:r>
              <a:rPr lang="en-CA" altLang="en-US" dirty="0">
                <a:solidFill>
                  <a:srgbClr val="C00000"/>
                </a:solidFill>
              </a:rPr>
              <a:t>E</a:t>
            </a:r>
            <a:r>
              <a:rPr lang="en-CA" altLang="en-US" dirty="0"/>
              <a:t>:  </a:t>
            </a:r>
            <a:r>
              <a:rPr lang="en-CA" altLang="en-US" dirty="0">
                <a:solidFill>
                  <a:schemeClr val="tx1"/>
                </a:solidFill>
              </a:rPr>
              <a:t>Empathy</a:t>
            </a:r>
          </a:p>
        </p:txBody>
      </p:sp>
      <p:pic>
        <p:nvPicPr>
          <p:cNvPr id="2" name="Picture 1"/>
          <p:cNvPicPr>
            <a:picLocks noChangeAspect="1"/>
          </p:cNvPicPr>
          <p:nvPr/>
        </p:nvPicPr>
        <p:blipFill>
          <a:blip r:embed="rId3"/>
          <a:stretch>
            <a:fillRect/>
          </a:stretch>
        </p:blipFill>
        <p:spPr>
          <a:xfrm>
            <a:off x="7694704" y="1170556"/>
            <a:ext cx="4001426" cy="2538567"/>
          </a:xfrm>
          <a:prstGeom prst="rect">
            <a:avLst/>
          </a:prstGeom>
        </p:spPr>
      </p:pic>
      <p:pic>
        <p:nvPicPr>
          <p:cNvPr id="3" name="Picture 2"/>
          <p:cNvPicPr>
            <a:picLocks noChangeAspect="1"/>
          </p:cNvPicPr>
          <p:nvPr/>
        </p:nvPicPr>
        <p:blipFill>
          <a:blip r:embed="rId4"/>
          <a:stretch>
            <a:fillRect/>
          </a:stretch>
        </p:blipFill>
        <p:spPr>
          <a:xfrm>
            <a:off x="6273847" y="3823558"/>
            <a:ext cx="5773003" cy="2442949"/>
          </a:xfrm>
          <a:prstGeom prst="rect">
            <a:avLst/>
          </a:prstGeom>
        </p:spPr>
      </p:pic>
      <p:sp>
        <p:nvSpPr>
          <p:cNvPr id="4" name="TextBox 3">
            <a:extLst>
              <a:ext uri="{FF2B5EF4-FFF2-40B4-BE49-F238E27FC236}">
                <a16:creationId xmlns:a16="http://schemas.microsoft.com/office/drawing/2014/main" id="{97135734-3496-4CA1-801E-718938DFA0FD}"/>
              </a:ext>
            </a:extLst>
          </p:cNvPr>
          <p:cNvSpPr txBox="1"/>
          <p:nvPr/>
        </p:nvSpPr>
        <p:spPr>
          <a:xfrm flipH="1">
            <a:off x="7832406" y="3429000"/>
            <a:ext cx="3245168" cy="338554"/>
          </a:xfrm>
          <a:prstGeom prst="rect">
            <a:avLst/>
          </a:prstGeom>
          <a:noFill/>
        </p:spPr>
        <p:txBody>
          <a:bodyPr wrap="square" rtlCol="0">
            <a:spAutoFit/>
          </a:bodyPr>
          <a:lstStyle/>
          <a:p>
            <a:r>
              <a:rPr lang="en-CA" sz="800" dirty="0"/>
              <a:t>Source: </a:t>
            </a:r>
            <a:r>
              <a:rPr lang="en-CA" sz="800" u="sng" dirty="0">
                <a:hlinkClick r:id="rId5"/>
              </a:rPr>
              <a:t>https://www.art.com/products/p14176206-sa-i2954078/peter-jackson-women-of-courage-the-rowboat-rescue-grace-darling.htm</a:t>
            </a:r>
            <a:endParaRPr lang="en-CA" sz="800" dirty="0"/>
          </a:p>
        </p:txBody>
      </p:sp>
      <p:sp>
        <p:nvSpPr>
          <p:cNvPr id="7" name="TextBox 6">
            <a:extLst>
              <a:ext uri="{FF2B5EF4-FFF2-40B4-BE49-F238E27FC236}">
                <a16:creationId xmlns:a16="http://schemas.microsoft.com/office/drawing/2014/main" id="{F773D704-E6AD-461D-894C-94210A6260B5}"/>
              </a:ext>
            </a:extLst>
          </p:cNvPr>
          <p:cNvSpPr txBox="1"/>
          <p:nvPr/>
        </p:nvSpPr>
        <p:spPr>
          <a:xfrm flipH="1">
            <a:off x="7832406" y="6322511"/>
            <a:ext cx="3245168" cy="215444"/>
          </a:xfrm>
          <a:prstGeom prst="rect">
            <a:avLst/>
          </a:prstGeom>
          <a:noFill/>
        </p:spPr>
        <p:txBody>
          <a:bodyPr wrap="square" rtlCol="0">
            <a:spAutoFit/>
          </a:bodyPr>
          <a:lstStyle/>
          <a:p>
            <a:r>
              <a:rPr lang="en-CA" sz="800" dirty="0"/>
              <a:t>Source: </a:t>
            </a:r>
            <a:r>
              <a:rPr lang="en-CA" sz="800" u="sng" dirty="0">
                <a:hlinkClick r:id="rId6"/>
              </a:rPr>
              <a:t>https://fineartamerica.com/featured/adrift-richard-gerhard.html</a:t>
            </a:r>
            <a:endParaRPr lang="en-CA" sz="800" dirty="0"/>
          </a:p>
        </p:txBody>
      </p:sp>
    </p:spTree>
    <p:extLst>
      <p:ext uri="{BB962C8B-B14F-4D97-AF65-F5344CB8AC3E}">
        <p14:creationId xmlns:p14="http://schemas.microsoft.com/office/powerpoint/2010/main" val="13584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078A8F96-AA82-42AB-AE46-0E68188FE7EE}"/>
              </a:ext>
            </a:extLst>
          </p:cNvPr>
          <p:cNvSpPr/>
          <p:nvPr/>
        </p:nvSpPr>
        <p:spPr>
          <a:xfrm>
            <a:off x="1500776" y="1820816"/>
            <a:ext cx="9482183" cy="31503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Paternalistic Approach</a:t>
            </a:r>
          </a:p>
        </p:txBody>
      </p:sp>
      <p:sp>
        <p:nvSpPr>
          <p:cNvPr id="4" name="Right Triangle 3">
            <a:extLst>
              <a:ext uri="{FF2B5EF4-FFF2-40B4-BE49-F238E27FC236}">
                <a16:creationId xmlns:a16="http://schemas.microsoft.com/office/drawing/2014/main" id="{E6266471-0E01-4C0F-94EE-B615D906FD09}"/>
              </a:ext>
            </a:extLst>
          </p:cNvPr>
          <p:cNvSpPr/>
          <p:nvPr/>
        </p:nvSpPr>
        <p:spPr>
          <a:xfrm rot="10800000">
            <a:off x="1500775" y="1820817"/>
            <a:ext cx="9437175" cy="3135815"/>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 name="Straight Arrow Connector 5">
            <a:extLst>
              <a:ext uri="{FF2B5EF4-FFF2-40B4-BE49-F238E27FC236}">
                <a16:creationId xmlns:a16="http://schemas.microsoft.com/office/drawing/2014/main" id="{1E3D7EA9-0BE5-440E-ABA8-1A443EF69909}"/>
              </a:ext>
            </a:extLst>
          </p:cNvPr>
          <p:cNvCxnSpPr>
            <a:cxnSpLocks/>
            <a:stCxn id="3" idx="2"/>
          </p:cNvCxnSpPr>
          <p:nvPr/>
        </p:nvCxnSpPr>
        <p:spPr>
          <a:xfrm flipV="1">
            <a:off x="1500776" y="1473200"/>
            <a:ext cx="0" cy="3497944"/>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D65F6C5D-694D-4844-B2EA-307F99E7C72B}"/>
              </a:ext>
            </a:extLst>
          </p:cNvPr>
          <p:cNvCxnSpPr>
            <a:cxnSpLocks/>
          </p:cNvCxnSpPr>
          <p:nvPr/>
        </p:nvCxnSpPr>
        <p:spPr>
          <a:xfrm>
            <a:off x="1460137" y="4963888"/>
            <a:ext cx="9837783" cy="14512"/>
          </a:xfrm>
          <a:prstGeom prst="straightConnector1">
            <a:avLst/>
          </a:prstGeom>
          <a:ln w="952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1F3189D-127A-41B7-ACAE-AD0CF45749E9}"/>
              </a:ext>
            </a:extLst>
          </p:cNvPr>
          <p:cNvSpPr txBox="1"/>
          <p:nvPr/>
        </p:nvSpPr>
        <p:spPr>
          <a:xfrm>
            <a:off x="7171396" y="2622788"/>
            <a:ext cx="3430276" cy="369332"/>
          </a:xfrm>
          <a:prstGeom prst="rect">
            <a:avLst/>
          </a:prstGeom>
          <a:noFill/>
        </p:spPr>
        <p:txBody>
          <a:bodyPr wrap="square" rtlCol="0">
            <a:spAutoFit/>
          </a:bodyPr>
          <a:lstStyle/>
          <a:p>
            <a:r>
              <a:rPr lang="en-CA" dirty="0"/>
              <a:t>Motivation Based Approach</a:t>
            </a:r>
          </a:p>
        </p:txBody>
      </p:sp>
      <p:sp>
        <p:nvSpPr>
          <p:cNvPr id="17" name="TextBox 16">
            <a:extLst>
              <a:ext uri="{FF2B5EF4-FFF2-40B4-BE49-F238E27FC236}">
                <a16:creationId xmlns:a16="http://schemas.microsoft.com/office/drawing/2014/main" id="{85037CA8-B4FA-4648-8FFD-522EF3EE71F0}"/>
              </a:ext>
            </a:extLst>
          </p:cNvPr>
          <p:cNvSpPr txBox="1"/>
          <p:nvPr/>
        </p:nvSpPr>
        <p:spPr>
          <a:xfrm>
            <a:off x="2418080" y="5134094"/>
            <a:ext cx="418704" cy="369332"/>
          </a:xfrm>
          <a:prstGeom prst="rect">
            <a:avLst/>
          </a:prstGeom>
          <a:noFill/>
        </p:spPr>
        <p:txBody>
          <a:bodyPr wrap="none" rtlCol="0">
            <a:spAutoFit/>
          </a:bodyPr>
          <a:lstStyle/>
          <a:p>
            <a:r>
              <a:rPr lang="en-CA" dirty="0"/>
              <a:t>11</a:t>
            </a:r>
          </a:p>
        </p:txBody>
      </p:sp>
      <p:sp>
        <p:nvSpPr>
          <p:cNvPr id="18" name="TextBox 17">
            <a:extLst>
              <a:ext uri="{FF2B5EF4-FFF2-40B4-BE49-F238E27FC236}">
                <a16:creationId xmlns:a16="http://schemas.microsoft.com/office/drawing/2014/main" id="{ABEE4D41-F5DD-45D5-886E-3017EF38EA2F}"/>
              </a:ext>
            </a:extLst>
          </p:cNvPr>
          <p:cNvSpPr txBox="1"/>
          <p:nvPr/>
        </p:nvSpPr>
        <p:spPr>
          <a:xfrm>
            <a:off x="4084320" y="5134094"/>
            <a:ext cx="418704" cy="369332"/>
          </a:xfrm>
          <a:prstGeom prst="rect">
            <a:avLst/>
          </a:prstGeom>
          <a:noFill/>
        </p:spPr>
        <p:txBody>
          <a:bodyPr wrap="square" rtlCol="0">
            <a:spAutoFit/>
          </a:bodyPr>
          <a:lstStyle/>
          <a:p>
            <a:r>
              <a:rPr lang="en-CA" dirty="0"/>
              <a:t>13</a:t>
            </a:r>
          </a:p>
        </p:txBody>
      </p:sp>
      <p:sp>
        <p:nvSpPr>
          <p:cNvPr id="19" name="TextBox 18">
            <a:extLst>
              <a:ext uri="{FF2B5EF4-FFF2-40B4-BE49-F238E27FC236}">
                <a16:creationId xmlns:a16="http://schemas.microsoft.com/office/drawing/2014/main" id="{DC12DD48-A5AE-4089-8F2C-C48D4287108E}"/>
              </a:ext>
            </a:extLst>
          </p:cNvPr>
          <p:cNvSpPr txBox="1"/>
          <p:nvPr/>
        </p:nvSpPr>
        <p:spPr>
          <a:xfrm>
            <a:off x="3251200" y="5134094"/>
            <a:ext cx="418704" cy="369332"/>
          </a:xfrm>
          <a:prstGeom prst="rect">
            <a:avLst/>
          </a:prstGeom>
          <a:noFill/>
        </p:spPr>
        <p:txBody>
          <a:bodyPr wrap="square" rtlCol="0">
            <a:spAutoFit/>
          </a:bodyPr>
          <a:lstStyle/>
          <a:p>
            <a:r>
              <a:rPr lang="en-CA" dirty="0"/>
              <a:t>12</a:t>
            </a:r>
          </a:p>
        </p:txBody>
      </p:sp>
      <p:sp>
        <p:nvSpPr>
          <p:cNvPr id="20" name="TextBox 19">
            <a:extLst>
              <a:ext uri="{FF2B5EF4-FFF2-40B4-BE49-F238E27FC236}">
                <a16:creationId xmlns:a16="http://schemas.microsoft.com/office/drawing/2014/main" id="{2A618259-6272-44E3-8063-D783DD0833E0}"/>
              </a:ext>
            </a:extLst>
          </p:cNvPr>
          <p:cNvSpPr txBox="1"/>
          <p:nvPr/>
        </p:nvSpPr>
        <p:spPr>
          <a:xfrm>
            <a:off x="4917440" y="5134094"/>
            <a:ext cx="418704" cy="369332"/>
          </a:xfrm>
          <a:prstGeom prst="rect">
            <a:avLst/>
          </a:prstGeom>
          <a:noFill/>
        </p:spPr>
        <p:txBody>
          <a:bodyPr wrap="none" rtlCol="0">
            <a:spAutoFit/>
          </a:bodyPr>
          <a:lstStyle/>
          <a:p>
            <a:r>
              <a:rPr lang="en-CA" dirty="0"/>
              <a:t>14</a:t>
            </a:r>
          </a:p>
        </p:txBody>
      </p:sp>
      <p:sp>
        <p:nvSpPr>
          <p:cNvPr id="21" name="TextBox 20">
            <a:extLst>
              <a:ext uri="{FF2B5EF4-FFF2-40B4-BE49-F238E27FC236}">
                <a16:creationId xmlns:a16="http://schemas.microsoft.com/office/drawing/2014/main" id="{6916595C-5ABB-44CE-B858-EC4FD953ED5F}"/>
              </a:ext>
            </a:extLst>
          </p:cNvPr>
          <p:cNvSpPr txBox="1"/>
          <p:nvPr/>
        </p:nvSpPr>
        <p:spPr>
          <a:xfrm>
            <a:off x="6583680" y="5134094"/>
            <a:ext cx="418704" cy="369332"/>
          </a:xfrm>
          <a:prstGeom prst="rect">
            <a:avLst/>
          </a:prstGeom>
          <a:noFill/>
        </p:spPr>
        <p:txBody>
          <a:bodyPr wrap="square" rtlCol="0">
            <a:spAutoFit/>
          </a:bodyPr>
          <a:lstStyle/>
          <a:p>
            <a:r>
              <a:rPr lang="en-CA" dirty="0"/>
              <a:t>16</a:t>
            </a:r>
          </a:p>
        </p:txBody>
      </p:sp>
      <p:sp>
        <p:nvSpPr>
          <p:cNvPr id="22" name="TextBox 21">
            <a:extLst>
              <a:ext uri="{FF2B5EF4-FFF2-40B4-BE49-F238E27FC236}">
                <a16:creationId xmlns:a16="http://schemas.microsoft.com/office/drawing/2014/main" id="{485D017D-282C-4926-B3F9-EFBEB2073C82}"/>
              </a:ext>
            </a:extLst>
          </p:cNvPr>
          <p:cNvSpPr txBox="1"/>
          <p:nvPr/>
        </p:nvSpPr>
        <p:spPr>
          <a:xfrm>
            <a:off x="5750560" y="5134094"/>
            <a:ext cx="418704" cy="369332"/>
          </a:xfrm>
          <a:prstGeom prst="rect">
            <a:avLst/>
          </a:prstGeom>
          <a:noFill/>
        </p:spPr>
        <p:txBody>
          <a:bodyPr wrap="square" rtlCol="0">
            <a:spAutoFit/>
          </a:bodyPr>
          <a:lstStyle/>
          <a:p>
            <a:r>
              <a:rPr lang="en-CA" dirty="0"/>
              <a:t>15</a:t>
            </a:r>
          </a:p>
        </p:txBody>
      </p:sp>
      <p:sp>
        <p:nvSpPr>
          <p:cNvPr id="23" name="TextBox 22">
            <a:extLst>
              <a:ext uri="{FF2B5EF4-FFF2-40B4-BE49-F238E27FC236}">
                <a16:creationId xmlns:a16="http://schemas.microsoft.com/office/drawing/2014/main" id="{4FEC6DB4-CA66-4703-A74B-552E7A90A040}"/>
              </a:ext>
            </a:extLst>
          </p:cNvPr>
          <p:cNvSpPr txBox="1"/>
          <p:nvPr/>
        </p:nvSpPr>
        <p:spPr>
          <a:xfrm>
            <a:off x="7518400" y="5134094"/>
            <a:ext cx="418704" cy="369332"/>
          </a:xfrm>
          <a:prstGeom prst="rect">
            <a:avLst/>
          </a:prstGeom>
          <a:noFill/>
        </p:spPr>
        <p:txBody>
          <a:bodyPr wrap="none" rtlCol="0">
            <a:spAutoFit/>
          </a:bodyPr>
          <a:lstStyle/>
          <a:p>
            <a:r>
              <a:rPr lang="en-CA" dirty="0"/>
              <a:t>17</a:t>
            </a:r>
          </a:p>
        </p:txBody>
      </p:sp>
      <p:sp>
        <p:nvSpPr>
          <p:cNvPr id="24" name="TextBox 23">
            <a:extLst>
              <a:ext uri="{FF2B5EF4-FFF2-40B4-BE49-F238E27FC236}">
                <a16:creationId xmlns:a16="http://schemas.microsoft.com/office/drawing/2014/main" id="{C4E92C85-C658-4DC1-8E1C-0B7FE809DE76}"/>
              </a:ext>
            </a:extLst>
          </p:cNvPr>
          <p:cNvSpPr txBox="1"/>
          <p:nvPr/>
        </p:nvSpPr>
        <p:spPr>
          <a:xfrm>
            <a:off x="9184640" y="5134094"/>
            <a:ext cx="418704" cy="369332"/>
          </a:xfrm>
          <a:prstGeom prst="rect">
            <a:avLst/>
          </a:prstGeom>
          <a:noFill/>
        </p:spPr>
        <p:txBody>
          <a:bodyPr wrap="square" rtlCol="0">
            <a:spAutoFit/>
          </a:bodyPr>
          <a:lstStyle/>
          <a:p>
            <a:r>
              <a:rPr lang="en-CA" dirty="0"/>
              <a:t>19</a:t>
            </a:r>
          </a:p>
        </p:txBody>
      </p:sp>
      <p:sp>
        <p:nvSpPr>
          <p:cNvPr id="25" name="TextBox 24">
            <a:extLst>
              <a:ext uri="{FF2B5EF4-FFF2-40B4-BE49-F238E27FC236}">
                <a16:creationId xmlns:a16="http://schemas.microsoft.com/office/drawing/2014/main" id="{9134A238-1137-4FE5-A4CB-821A9DA7BD13}"/>
              </a:ext>
            </a:extLst>
          </p:cNvPr>
          <p:cNvSpPr txBox="1"/>
          <p:nvPr/>
        </p:nvSpPr>
        <p:spPr>
          <a:xfrm>
            <a:off x="8351520" y="5134094"/>
            <a:ext cx="418704" cy="369332"/>
          </a:xfrm>
          <a:prstGeom prst="rect">
            <a:avLst/>
          </a:prstGeom>
          <a:noFill/>
        </p:spPr>
        <p:txBody>
          <a:bodyPr wrap="square" rtlCol="0">
            <a:spAutoFit/>
          </a:bodyPr>
          <a:lstStyle/>
          <a:p>
            <a:r>
              <a:rPr lang="en-CA" dirty="0"/>
              <a:t>18</a:t>
            </a:r>
          </a:p>
        </p:txBody>
      </p:sp>
      <p:sp>
        <p:nvSpPr>
          <p:cNvPr id="26" name="TextBox 25">
            <a:extLst>
              <a:ext uri="{FF2B5EF4-FFF2-40B4-BE49-F238E27FC236}">
                <a16:creationId xmlns:a16="http://schemas.microsoft.com/office/drawing/2014/main" id="{949990A1-2A92-403E-8EAD-CBAD623C9B91}"/>
              </a:ext>
            </a:extLst>
          </p:cNvPr>
          <p:cNvSpPr txBox="1"/>
          <p:nvPr/>
        </p:nvSpPr>
        <p:spPr>
          <a:xfrm>
            <a:off x="5239016" y="5740400"/>
            <a:ext cx="1763368" cy="369332"/>
          </a:xfrm>
          <a:prstGeom prst="rect">
            <a:avLst/>
          </a:prstGeom>
          <a:noFill/>
        </p:spPr>
        <p:txBody>
          <a:bodyPr wrap="none" rtlCol="0">
            <a:spAutoFit/>
          </a:bodyPr>
          <a:lstStyle/>
          <a:p>
            <a:r>
              <a:rPr lang="en-CA" dirty="0"/>
              <a:t>Body Mass Index</a:t>
            </a:r>
          </a:p>
        </p:txBody>
      </p:sp>
      <p:sp>
        <p:nvSpPr>
          <p:cNvPr id="27" name="Rectangle 26"/>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8647" y="182027"/>
            <a:ext cx="10924529" cy="553998"/>
          </a:xfrm>
          <a:prstGeom prst="rect">
            <a:avLst/>
          </a:prstGeom>
          <a:noFill/>
        </p:spPr>
        <p:txBody>
          <a:bodyPr wrap="none" lIns="91440" tIns="45720" rIns="91440" bIns="45720">
            <a:spAutoFit/>
          </a:bodyPr>
          <a:lstStyle/>
          <a:p>
            <a:pPr algn="ctr"/>
            <a:r>
              <a:rPr lang="en-U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Spectrum of Treatment Approaches Depending on Medical Stability</a:t>
            </a:r>
          </a:p>
        </p:txBody>
      </p:sp>
    </p:spTree>
    <p:extLst>
      <p:ext uri="{BB962C8B-B14F-4D97-AF65-F5344CB8AC3E}">
        <p14:creationId xmlns:p14="http://schemas.microsoft.com/office/powerpoint/2010/main" val="11041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Curved Right 1">
            <a:extLst>
              <a:ext uri="{FF2B5EF4-FFF2-40B4-BE49-F238E27FC236}">
                <a16:creationId xmlns:a16="http://schemas.microsoft.com/office/drawing/2014/main" id="{C37033BF-5E37-433B-82F5-A8DF1FC291A9}"/>
              </a:ext>
            </a:extLst>
          </p:cNvPr>
          <p:cNvSpPr/>
          <p:nvPr/>
        </p:nvSpPr>
        <p:spPr>
          <a:xfrm>
            <a:off x="2423786" y="1220005"/>
            <a:ext cx="2305010" cy="2080484"/>
          </a:xfrm>
          <a:prstGeom prst="curvedRightArrow">
            <a:avLst>
              <a:gd name="adj1" fmla="val 25000"/>
              <a:gd name="adj2" fmla="val 428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Arrow: Curved Left 2">
            <a:extLst>
              <a:ext uri="{FF2B5EF4-FFF2-40B4-BE49-F238E27FC236}">
                <a16:creationId xmlns:a16="http://schemas.microsoft.com/office/drawing/2014/main" id="{501E5C8B-C806-47F6-901A-6BB11029B543}"/>
              </a:ext>
            </a:extLst>
          </p:cNvPr>
          <p:cNvSpPr/>
          <p:nvPr/>
        </p:nvSpPr>
        <p:spPr>
          <a:xfrm>
            <a:off x="7678286" y="2601004"/>
            <a:ext cx="2313182" cy="2066246"/>
          </a:xfrm>
          <a:prstGeom prst="curvedLeftArrow">
            <a:avLst>
              <a:gd name="adj1" fmla="val 25000"/>
              <a:gd name="adj2" fmla="val 4694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TextBox 4">
            <a:extLst>
              <a:ext uri="{FF2B5EF4-FFF2-40B4-BE49-F238E27FC236}">
                <a16:creationId xmlns:a16="http://schemas.microsoft.com/office/drawing/2014/main" id="{B3DCD750-02F4-4821-B740-B41DF960A69E}"/>
              </a:ext>
            </a:extLst>
          </p:cNvPr>
          <p:cNvSpPr txBox="1"/>
          <p:nvPr/>
        </p:nvSpPr>
        <p:spPr>
          <a:xfrm>
            <a:off x="5036510" y="1322043"/>
            <a:ext cx="2133600" cy="369332"/>
          </a:xfrm>
          <a:prstGeom prst="rect">
            <a:avLst/>
          </a:prstGeom>
          <a:noFill/>
          <a:ln w="57150">
            <a:solidFill>
              <a:srgbClr val="FF0000"/>
            </a:solidFill>
          </a:ln>
        </p:spPr>
        <p:txBody>
          <a:bodyPr wrap="square" rtlCol="0">
            <a:spAutoFit/>
          </a:bodyPr>
          <a:lstStyle/>
          <a:p>
            <a:pPr algn="ctr"/>
            <a:r>
              <a:rPr lang="en-CA" dirty="0"/>
              <a:t>Engaging</a:t>
            </a:r>
          </a:p>
        </p:txBody>
      </p:sp>
      <p:sp>
        <p:nvSpPr>
          <p:cNvPr id="6" name="TextBox 5">
            <a:extLst>
              <a:ext uri="{FF2B5EF4-FFF2-40B4-BE49-F238E27FC236}">
                <a16:creationId xmlns:a16="http://schemas.microsoft.com/office/drawing/2014/main" id="{A8AE669C-E66B-4D19-B080-86757ABFCFF1}"/>
              </a:ext>
            </a:extLst>
          </p:cNvPr>
          <p:cNvSpPr txBox="1"/>
          <p:nvPr/>
        </p:nvSpPr>
        <p:spPr>
          <a:xfrm>
            <a:off x="4988885" y="2620054"/>
            <a:ext cx="2265404" cy="369332"/>
          </a:xfrm>
          <a:prstGeom prst="rect">
            <a:avLst/>
          </a:prstGeom>
          <a:noFill/>
          <a:ln w="57150">
            <a:solidFill>
              <a:srgbClr val="FF0000"/>
            </a:solidFill>
          </a:ln>
        </p:spPr>
        <p:txBody>
          <a:bodyPr wrap="square" rtlCol="0">
            <a:spAutoFit/>
          </a:bodyPr>
          <a:lstStyle/>
          <a:p>
            <a:pPr algn="ctr"/>
            <a:r>
              <a:rPr lang="en-CA" dirty="0"/>
              <a:t>Diagnosing/Discussing</a:t>
            </a:r>
          </a:p>
        </p:txBody>
      </p:sp>
      <p:sp>
        <p:nvSpPr>
          <p:cNvPr id="7" name="TextBox 6">
            <a:extLst>
              <a:ext uri="{FF2B5EF4-FFF2-40B4-BE49-F238E27FC236}">
                <a16:creationId xmlns:a16="http://schemas.microsoft.com/office/drawing/2014/main" id="{EA0DD92F-D113-43CB-9039-EA35768B558F}"/>
              </a:ext>
            </a:extLst>
          </p:cNvPr>
          <p:cNvSpPr txBox="1"/>
          <p:nvPr/>
        </p:nvSpPr>
        <p:spPr>
          <a:xfrm>
            <a:off x="4738321" y="4030648"/>
            <a:ext cx="2858530" cy="369332"/>
          </a:xfrm>
          <a:prstGeom prst="rect">
            <a:avLst/>
          </a:prstGeom>
          <a:noFill/>
          <a:ln w="57150">
            <a:solidFill>
              <a:srgbClr val="FF0000"/>
            </a:solidFill>
          </a:ln>
        </p:spPr>
        <p:txBody>
          <a:bodyPr wrap="square" rtlCol="0">
            <a:spAutoFit/>
          </a:bodyPr>
          <a:lstStyle/>
          <a:p>
            <a:pPr algn="ctr"/>
            <a:r>
              <a:rPr lang="en-CA" dirty="0"/>
              <a:t>Understanding and Uniting</a:t>
            </a:r>
          </a:p>
        </p:txBody>
      </p:sp>
      <p:sp>
        <p:nvSpPr>
          <p:cNvPr id="8" name="Arrow: Curved Right 7">
            <a:extLst>
              <a:ext uri="{FF2B5EF4-FFF2-40B4-BE49-F238E27FC236}">
                <a16:creationId xmlns:a16="http://schemas.microsoft.com/office/drawing/2014/main" id="{D16F0FCE-5549-4358-8987-D1EC4A7250F7}"/>
              </a:ext>
            </a:extLst>
          </p:cNvPr>
          <p:cNvSpPr/>
          <p:nvPr/>
        </p:nvSpPr>
        <p:spPr>
          <a:xfrm>
            <a:off x="2272285" y="3973497"/>
            <a:ext cx="2305010" cy="2265377"/>
          </a:xfrm>
          <a:prstGeom prst="curvedRightArrow">
            <a:avLst>
              <a:gd name="adj1" fmla="val 25000"/>
              <a:gd name="adj2" fmla="val 4215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extBox 8">
            <a:extLst>
              <a:ext uri="{FF2B5EF4-FFF2-40B4-BE49-F238E27FC236}">
                <a16:creationId xmlns:a16="http://schemas.microsoft.com/office/drawing/2014/main" id="{EE4DE093-6B57-4630-AA2C-06A2D81F41BF}"/>
              </a:ext>
            </a:extLst>
          </p:cNvPr>
          <p:cNvSpPr txBox="1"/>
          <p:nvPr/>
        </p:nvSpPr>
        <p:spPr>
          <a:xfrm>
            <a:off x="4741668" y="5606671"/>
            <a:ext cx="2718486" cy="369332"/>
          </a:xfrm>
          <a:prstGeom prst="rect">
            <a:avLst/>
          </a:prstGeom>
          <a:noFill/>
          <a:ln w="57150">
            <a:solidFill>
              <a:srgbClr val="FF0000"/>
            </a:solidFill>
          </a:ln>
        </p:spPr>
        <p:txBody>
          <a:bodyPr wrap="square" rtlCol="0">
            <a:spAutoFit/>
          </a:bodyPr>
          <a:lstStyle/>
          <a:p>
            <a:pPr algn="ctr"/>
            <a:r>
              <a:rPr lang="en-CA" dirty="0"/>
              <a:t>Safety and Steps Forward</a:t>
            </a:r>
          </a:p>
        </p:txBody>
      </p:sp>
      <p:sp>
        <p:nvSpPr>
          <p:cNvPr id="4" name="Rectangle 3"/>
          <p:cNvSpPr/>
          <p:nvPr/>
        </p:nvSpPr>
        <p:spPr>
          <a:xfrm>
            <a:off x="4699726" y="-65623"/>
            <a:ext cx="2802370" cy="1015663"/>
          </a:xfrm>
          <a:prstGeom prst="rect">
            <a:avLst/>
          </a:prstGeom>
          <a:noFill/>
        </p:spPr>
        <p:txBody>
          <a:bodyPr wrap="none" lIns="91440" tIns="45720" rIns="91440" bIns="45720">
            <a:spAutoFit/>
          </a:bodyPr>
          <a:lstStyle/>
          <a:p>
            <a:pPr algn="ct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ED &amp; US</a:t>
            </a:r>
          </a:p>
        </p:txBody>
      </p:sp>
      <p:pic>
        <p:nvPicPr>
          <p:cNvPr id="1026" name="Picture 2" descr="Social Media, Network, People, Social Network,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03" y="1137781"/>
            <a:ext cx="2038226" cy="2032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lict, Disagreement, Discussion, Argu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902" y="2419226"/>
            <a:ext cx="1907487" cy="2300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ndshake, Regard, Cooperate, Connect, Un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389146">
            <a:off x="127733" y="3764517"/>
            <a:ext cx="2698672" cy="14421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lth, Heart, Human, Group, Personal, Silhouettes"/>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596851" y="4967424"/>
            <a:ext cx="2336650" cy="16478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Images copyright @ </a:t>
            </a:r>
            <a:r>
              <a:rPr lang="en-US" sz="1200" u="sng" dirty="0">
                <a:solidFill>
                  <a:srgbClr val="800080"/>
                </a:solidFill>
                <a:hlinkClick r:id="rId7"/>
              </a:rPr>
              <a:t>www.pixabay.com</a:t>
            </a:r>
            <a:r>
              <a:rPr lang="en-US" sz="1200" dirty="0">
                <a:solidFill>
                  <a:srgbClr val="1F497D"/>
                </a:solidFill>
              </a:rPr>
              <a:t> </a:t>
            </a:r>
            <a:endParaRPr lang="en-US" sz="1200" dirty="0">
              <a:effectLst/>
            </a:endParaRPr>
          </a:p>
        </p:txBody>
      </p:sp>
    </p:spTree>
    <p:extLst>
      <p:ext uri="{BB962C8B-B14F-4D97-AF65-F5344CB8AC3E}">
        <p14:creationId xmlns:p14="http://schemas.microsoft.com/office/powerpoint/2010/main" val="27394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EFA5A-AA10-42CA-A224-537BA55AE475}"/>
              </a:ext>
            </a:extLst>
          </p:cNvPr>
          <p:cNvSpPr>
            <a:spLocks noGrp="1"/>
          </p:cNvSpPr>
          <p:nvPr>
            <p:ph idx="1"/>
          </p:nvPr>
        </p:nvSpPr>
        <p:spPr/>
        <p:txBody>
          <a:bodyPr>
            <a:normAutofit lnSpcReduction="10000"/>
          </a:bodyPr>
          <a:lstStyle/>
          <a:p>
            <a:r>
              <a:rPr lang="en-US" dirty="0"/>
              <a:t>15 </a:t>
            </a:r>
            <a:r>
              <a:rPr lang="en-US" dirty="0" err="1"/>
              <a:t>yo</a:t>
            </a:r>
            <a:r>
              <a:rPr lang="en-US" dirty="0"/>
              <a:t> girl brought to clinic by mother with concerns from school that she is falling asleep in class. Teacher noticed she has lost a lot of weight since the beginning of the year.</a:t>
            </a:r>
          </a:p>
          <a:p>
            <a:r>
              <a:rPr lang="en-US" dirty="0"/>
              <a:t>Mother also feels their might be a problem but was very happy when her daughter stopped eating “junk food” last April, 2020 and thought her improved eating patterns and diligent exercise routine was the reason and not any other ”illness” they needed to be concerned about.</a:t>
            </a:r>
          </a:p>
          <a:p>
            <a:r>
              <a:rPr lang="en-US" dirty="0"/>
              <a:t>On first glance you barely recognize your patient that you have known since a baby as she is very thin, pale and appears flat and not interested in interacting.</a:t>
            </a:r>
          </a:p>
          <a:p>
            <a:endParaRPr lang="en-CA" dirty="0"/>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02267" y="-65623"/>
            <a:ext cx="1797288" cy="1015663"/>
          </a:xfrm>
          <a:prstGeom prst="rect">
            <a:avLst/>
          </a:prstGeom>
          <a:noFill/>
        </p:spPr>
        <p:txBody>
          <a:bodyPr wrap="none" lIns="91440" tIns="45720" rIns="91440" bIns="45720">
            <a:spAutoFit/>
          </a:bodyPr>
          <a:lstStyle/>
          <a:p>
            <a:pPr algn="ctr"/>
            <a:r>
              <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CASE</a:t>
            </a:r>
          </a:p>
        </p:txBody>
      </p:sp>
    </p:spTree>
    <p:extLst>
      <p:ext uri="{BB962C8B-B14F-4D97-AF65-F5344CB8AC3E}">
        <p14:creationId xmlns:p14="http://schemas.microsoft.com/office/powerpoint/2010/main" val="121472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19FD2-6775-4D6F-B62B-011E253D793D}"/>
              </a:ext>
            </a:extLst>
          </p:cNvPr>
          <p:cNvSpPr>
            <a:spLocks noGrp="1"/>
          </p:cNvSpPr>
          <p:nvPr>
            <p:ph idx="1"/>
          </p:nvPr>
        </p:nvSpPr>
        <p:spPr>
          <a:xfrm>
            <a:off x="838200" y="2120900"/>
            <a:ext cx="10515600" cy="4351338"/>
          </a:xfrm>
        </p:spPr>
        <p:txBody>
          <a:bodyPr/>
          <a:lstStyle/>
          <a:p>
            <a:pPr marL="0" indent="0">
              <a:buNone/>
            </a:pPr>
            <a:r>
              <a:rPr lang="en-CA" sz="4000" dirty="0">
                <a:solidFill>
                  <a:srgbClr val="FF0000"/>
                </a:solidFill>
              </a:rPr>
              <a:t>Curious Stance</a:t>
            </a:r>
          </a:p>
          <a:p>
            <a:pPr marL="0" indent="0">
              <a:buNone/>
            </a:pPr>
            <a:endParaRPr lang="en-CA" sz="4000" dirty="0">
              <a:solidFill>
                <a:srgbClr val="FF0000"/>
              </a:solidFill>
            </a:endParaRPr>
          </a:p>
          <a:p>
            <a:r>
              <a:rPr lang="en-CA" dirty="0"/>
              <a:t>“What is your understanding of the weight loss?”</a:t>
            </a:r>
          </a:p>
          <a:p>
            <a:r>
              <a:rPr lang="en-CA" dirty="0"/>
              <a:t>“What is your main concern?”</a:t>
            </a:r>
          </a:p>
          <a:p>
            <a:r>
              <a:rPr lang="en-CA" dirty="0"/>
              <a:t>“What would be the most helpful questions for me to address today?”</a:t>
            </a:r>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2915" y="-65623"/>
            <a:ext cx="4815998" cy="1015663"/>
          </a:xfrm>
          <a:prstGeom prst="rect">
            <a:avLst/>
          </a:prstGeom>
          <a:noFill/>
        </p:spPr>
        <p:txBody>
          <a:bodyPr wrap="none" lIns="91440" tIns="45720" rIns="91440" bIns="45720">
            <a:spAutoFit/>
          </a:bodyPr>
          <a:lstStyle/>
          <a:p>
            <a:pPr algn="ctr"/>
            <a:r>
              <a:rPr lang="en-CA"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ENGAGEMENT</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2" descr="Social Media, Network, People, Social Network,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778" y="1782530"/>
            <a:ext cx="2521022" cy="25140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 copyright @ </a:t>
            </a:r>
            <a:r>
              <a:rPr lang="en-US" sz="1200" u="sng" dirty="0">
                <a:solidFill>
                  <a:srgbClr val="800080"/>
                </a:solidFill>
                <a:hlinkClick r:id="rId4"/>
              </a:rPr>
              <a:t>www.pixabay.com</a:t>
            </a:r>
            <a:r>
              <a:rPr lang="en-US" sz="1200" dirty="0">
                <a:solidFill>
                  <a:srgbClr val="1F497D"/>
                </a:solidFill>
              </a:rPr>
              <a:t> </a:t>
            </a:r>
            <a:endParaRPr lang="en-US" sz="1200" dirty="0">
              <a:effectLst/>
            </a:endParaRPr>
          </a:p>
        </p:txBody>
      </p:sp>
    </p:spTree>
    <p:extLst>
      <p:ext uri="{BB962C8B-B14F-4D97-AF65-F5344CB8AC3E}">
        <p14:creationId xmlns:p14="http://schemas.microsoft.com/office/powerpoint/2010/main" val="232951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872CF-5C6B-46A1-8DA4-79CDA53E53C0}"/>
              </a:ext>
            </a:extLst>
          </p:cNvPr>
          <p:cNvSpPr>
            <a:spLocks noGrp="1"/>
          </p:cNvSpPr>
          <p:nvPr>
            <p:ph idx="1"/>
          </p:nvPr>
        </p:nvSpPr>
        <p:spPr>
          <a:xfrm>
            <a:off x="838200" y="2092325"/>
            <a:ext cx="10515600" cy="4351338"/>
          </a:xfrm>
        </p:spPr>
        <p:txBody>
          <a:bodyPr/>
          <a:lstStyle/>
          <a:p>
            <a:pPr marL="0" indent="0">
              <a:buNone/>
            </a:pPr>
            <a:r>
              <a:rPr lang="en-CA" sz="4000" dirty="0">
                <a:solidFill>
                  <a:srgbClr val="FF0000"/>
                </a:solidFill>
              </a:rPr>
              <a:t>Agnostic Stance:</a:t>
            </a:r>
          </a:p>
          <a:p>
            <a:pPr marL="0" indent="0">
              <a:buNone/>
            </a:pPr>
            <a:endParaRPr lang="en-CA" sz="4000" dirty="0">
              <a:solidFill>
                <a:srgbClr val="FF0000"/>
              </a:solidFill>
            </a:endParaRPr>
          </a:p>
          <a:p>
            <a:r>
              <a:rPr lang="en-CA" dirty="0"/>
              <a:t>“How do you feel about your weight now?”</a:t>
            </a:r>
          </a:p>
          <a:p>
            <a:r>
              <a:rPr lang="en-CA" dirty="0"/>
              <a:t>“Do you or does anyone else have concerns about your eating/exercise behavior?”</a:t>
            </a:r>
          </a:p>
          <a:p>
            <a:pPr marL="0" indent="0">
              <a:buNone/>
            </a:pPr>
            <a:endParaRPr lang="en-CA" dirty="0"/>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95236" y="-65623"/>
            <a:ext cx="6611362" cy="1015663"/>
          </a:xfrm>
          <a:prstGeom prst="rect">
            <a:avLst/>
          </a:prstGeom>
          <a:noFill/>
        </p:spPr>
        <p:txBody>
          <a:bodyPr wrap="none" lIns="91440" tIns="45720" rIns="91440" bIns="45720">
            <a:spAutoFit/>
          </a:bodyPr>
          <a:lstStyle/>
          <a:p>
            <a:pPr algn="ctr"/>
            <a:r>
              <a:rPr lang="en-CA"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DIAGNOSE/DISCUSS</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pic>
        <p:nvPicPr>
          <p:cNvPr id="9" name="Picture 4" descr="Conflict, Disagreement, Discussion, Argu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077" y="2028110"/>
            <a:ext cx="2641881" cy="318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5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FDB9507-E56B-4886-9239-71E7EF86BB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73069"/>
            <a:ext cx="3512683" cy="3297103"/>
          </a:xfrm>
        </p:spPr>
      </p:pic>
      <p:pic>
        <p:nvPicPr>
          <p:cNvPr id="9" name="Picture 8">
            <a:extLst>
              <a:ext uri="{FF2B5EF4-FFF2-40B4-BE49-F238E27FC236}">
                <a16:creationId xmlns:a16="http://schemas.microsoft.com/office/drawing/2014/main" id="{504165ED-B5E7-471D-83A7-25056EFB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202" y="2073069"/>
            <a:ext cx="4726512" cy="3297103"/>
          </a:xfrm>
          <a:prstGeom prst="rect">
            <a:avLst/>
          </a:prstGeom>
        </p:spPr>
      </p:pic>
      <p:pic>
        <p:nvPicPr>
          <p:cNvPr id="11" name="Picture 10">
            <a:extLst>
              <a:ext uri="{FF2B5EF4-FFF2-40B4-BE49-F238E27FC236}">
                <a16:creationId xmlns:a16="http://schemas.microsoft.com/office/drawing/2014/main" id="{E781B4A0-9240-49E0-A2C3-402A74E25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57"/>
            <a:ext cx="952500" cy="899355"/>
          </a:xfrm>
          <a:prstGeom prst="rect">
            <a:avLst/>
          </a:prstGeom>
        </p:spPr>
      </p:pic>
      <p:sp>
        <p:nvSpPr>
          <p:cNvPr id="8" name="Rectangle 7"/>
          <p:cNvSpPr/>
          <p:nvPr/>
        </p:nvSpPr>
        <p:spPr>
          <a:xfrm>
            <a:off x="1274650" y="39152"/>
            <a:ext cx="10128798" cy="830997"/>
          </a:xfrm>
          <a:prstGeom prst="rect">
            <a:avLst/>
          </a:prstGeom>
          <a:noFill/>
        </p:spPr>
        <p:txBody>
          <a:bodyPr wrap="none" lIns="91440" tIns="45720" rIns="91440" bIns="45720">
            <a:spAutoFit/>
          </a:bodyPr>
          <a:lstStyle/>
          <a:p>
            <a:pPr algn="ctr"/>
            <a:r>
              <a:rPr lang="en-CA"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CLINICAL PEARLS: ANOREXIA NERVOSA</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6874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8B7A5-5E23-465F-99C1-52A71839C03F}"/>
              </a:ext>
            </a:extLst>
          </p:cNvPr>
          <p:cNvSpPr>
            <a:spLocks noGrp="1"/>
          </p:cNvSpPr>
          <p:nvPr>
            <p:ph idx="1"/>
          </p:nvPr>
        </p:nvSpPr>
        <p:spPr/>
        <p:txBody>
          <a:bodyPr/>
          <a:lstStyle/>
          <a:p>
            <a:endParaRPr lang="en-CA" dirty="0"/>
          </a:p>
          <a:p>
            <a:r>
              <a:rPr lang="en-CA" dirty="0"/>
              <a:t>Being on the same page should be the goal</a:t>
            </a:r>
          </a:p>
          <a:p>
            <a:r>
              <a:rPr lang="en-CA" dirty="0"/>
              <a:t>Splitting is common within families and teams with this illness</a:t>
            </a:r>
          </a:p>
          <a:p>
            <a:r>
              <a:rPr lang="en-CA" dirty="0"/>
              <a:t>Strong feelings can unite or divide</a:t>
            </a:r>
          </a:p>
        </p:txBody>
      </p:sp>
      <p:sp>
        <p:nvSpPr>
          <p:cNvPr id="4" name="Rectangle 3"/>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52679" y="-46573"/>
            <a:ext cx="6915548" cy="1015663"/>
          </a:xfrm>
          <a:prstGeom prst="rect">
            <a:avLst/>
          </a:prstGeom>
          <a:noFill/>
        </p:spPr>
        <p:txBody>
          <a:bodyPr wrap="none" lIns="91440" tIns="45720" rIns="91440" bIns="45720">
            <a:spAutoFit/>
          </a:bodyPr>
          <a:lstStyle/>
          <a:p>
            <a:pPr algn="ctr"/>
            <a:r>
              <a:rPr lang="en-CA"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UNDERSTAND/UNITE</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2979" y="6581001"/>
            <a:ext cx="2771775" cy="276999"/>
          </a:xfrm>
          <a:prstGeom prst="rect">
            <a:avLst/>
          </a:prstGeom>
        </p:spPr>
        <p:txBody>
          <a:bodyPr wrap="square">
            <a:spAutoFit/>
          </a:bodyPr>
          <a:lstStyle/>
          <a:p>
            <a:pPr marL="0" lvl="2"/>
            <a:r>
              <a:rPr lang="en-US" sz="1200" dirty="0">
                <a:solidFill>
                  <a:srgbClr val="1F497D"/>
                </a:solidFill>
              </a:rPr>
              <a:t>Image copyright @ </a:t>
            </a:r>
            <a:r>
              <a:rPr lang="en-US" sz="1200" u="sng" dirty="0">
                <a:solidFill>
                  <a:srgbClr val="800080"/>
                </a:solidFill>
                <a:hlinkClick r:id="rId3"/>
              </a:rPr>
              <a:t>www.pixabay.com</a:t>
            </a:r>
            <a:r>
              <a:rPr lang="en-US" sz="1200" dirty="0">
                <a:solidFill>
                  <a:srgbClr val="1F497D"/>
                </a:solidFill>
              </a:rPr>
              <a:t> </a:t>
            </a:r>
            <a:endParaRPr lang="en-US" sz="1200" dirty="0">
              <a:effectLst/>
            </a:endParaRPr>
          </a:p>
        </p:txBody>
      </p:sp>
      <p:pic>
        <p:nvPicPr>
          <p:cNvPr id="9" name="Picture 8" descr="Handshake, Regard, Cooperate, Connect, Un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6" y="3877468"/>
            <a:ext cx="4467224" cy="238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7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8C00B8-DCE2-4766-820D-8DA520BD3D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3866470" cy="3599817"/>
          </a:xfrm>
        </p:spPr>
      </p:pic>
      <p:sp>
        <p:nvSpPr>
          <p:cNvPr id="6" name="TextBox 5">
            <a:extLst>
              <a:ext uri="{FF2B5EF4-FFF2-40B4-BE49-F238E27FC236}">
                <a16:creationId xmlns:a16="http://schemas.microsoft.com/office/drawing/2014/main" id="{0894BECC-DB88-44F3-B4E9-3A8E8582836E}"/>
              </a:ext>
            </a:extLst>
          </p:cNvPr>
          <p:cNvSpPr txBox="1"/>
          <p:nvPr/>
        </p:nvSpPr>
        <p:spPr>
          <a:xfrm>
            <a:off x="116339" y="1367522"/>
            <a:ext cx="1910442" cy="646331"/>
          </a:xfrm>
          <a:prstGeom prst="rect">
            <a:avLst/>
          </a:prstGeom>
          <a:noFill/>
          <a:ln>
            <a:solidFill>
              <a:schemeClr val="tx1"/>
            </a:solidFill>
          </a:ln>
        </p:spPr>
        <p:txBody>
          <a:bodyPr wrap="square" rtlCol="0">
            <a:spAutoFit/>
          </a:bodyPr>
          <a:lstStyle/>
          <a:p>
            <a:r>
              <a:rPr lang="en-CA" dirty="0"/>
              <a:t>PATIENT:  Trust and Rapport</a:t>
            </a:r>
          </a:p>
        </p:txBody>
      </p:sp>
      <p:sp>
        <p:nvSpPr>
          <p:cNvPr id="7" name="TextBox 6">
            <a:extLst>
              <a:ext uri="{FF2B5EF4-FFF2-40B4-BE49-F238E27FC236}">
                <a16:creationId xmlns:a16="http://schemas.microsoft.com/office/drawing/2014/main" id="{DB76BD30-2527-46D0-BFAB-BA74E2BD8AD0}"/>
              </a:ext>
            </a:extLst>
          </p:cNvPr>
          <p:cNvSpPr txBox="1"/>
          <p:nvPr/>
        </p:nvSpPr>
        <p:spPr>
          <a:xfrm>
            <a:off x="4620987" y="3184071"/>
            <a:ext cx="1164444" cy="483632"/>
          </a:xfrm>
          <a:prstGeom prst="rect">
            <a:avLst/>
          </a:prstGeom>
          <a:noFill/>
        </p:spPr>
        <p:txBody>
          <a:bodyPr wrap="square" rtlCol="0">
            <a:spAutoFit/>
          </a:bodyPr>
          <a:lstStyle/>
          <a:p>
            <a:endParaRPr lang="en-CA" dirty="0"/>
          </a:p>
        </p:txBody>
      </p:sp>
      <p:sp>
        <p:nvSpPr>
          <p:cNvPr id="8" name="TextBox 7">
            <a:extLst>
              <a:ext uri="{FF2B5EF4-FFF2-40B4-BE49-F238E27FC236}">
                <a16:creationId xmlns:a16="http://schemas.microsoft.com/office/drawing/2014/main" id="{D50344EA-35D1-4891-91E8-4993EF3A199E}"/>
              </a:ext>
            </a:extLst>
          </p:cNvPr>
          <p:cNvSpPr txBox="1"/>
          <p:nvPr/>
        </p:nvSpPr>
        <p:spPr>
          <a:xfrm>
            <a:off x="3815442" y="4828840"/>
            <a:ext cx="1611089" cy="923330"/>
          </a:xfrm>
          <a:prstGeom prst="rect">
            <a:avLst/>
          </a:prstGeom>
          <a:noFill/>
          <a:ln>
            <a:solidFill>
              <a:schemeClr val="tx1"/>
            </a:solidFill>
          </a:ln>
        </p:spPr>
        <p:txBody>
          <a:bodyPr wrap="square" rtlCol="0">
            <a:spAutoFit/>
          </a:bodyPr>
          <a:lstStyle/>
          <a:p>
            <a:r>
              <a:rPr lang="en-CA" dirty="0"/>
              <a:t>FAMILY: hopes, fears and expectations</a:t>
            </a:r>
          </a:p>
        </p:txBody>
      </p:sp>
      <p:pic>
        <p:nvPicPr>
          <p:cNvPr id="15" name="Picture 14">
            <a:extLst>
              <a:ext uri="{FF2B5EF4-FFF2-40B4-BE49-F238E27FC236}">
                <a16:creationId xmlns:a16="http://schemas.microsoft.com/office/drawing/2014/main" id="{154B9962-4114-4BA9-B167-0BB7925EF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2575" y="1695599"/>
            <a:ext cx="4657317" cy="4202692"/>
          </a:xfrm>
          <a:prstGeom prst="rect">
            <a:avLst/>
          </a:prstGeom>
        </p:spPr>
      </p:pic>
      <p:sp>
        <p:nvSpPr>
          <p:cNvPr id="10" name="Rectangle 9"/>
          <p:cNvSpPr/>
          <p:nvPr/>
        </p:nvSpPr>
        <p:spPr>
          <a:xfrm>
            <a:off x="0" y="0"/>
            <a:ext cx="12192000"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781B4A0-9240-49E0-A2C3-402A74E25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57"/>
            <a:ext cx="952500" cy="899355"/>
          </a:xfrm>
          <a:prstGeom prst="rect">
            <a:avLst/>
          </a:prstGeom>
        </p:spPr>
      </p:pic>
      <p:sp>
        <p:nvSpPr>
          <p:cNvPr id="12" name="Rectangle 11"/>
          <p:cNvSpPr/>
          <p:nvPr/>
        </p:nvSpPr>
        <p:spPr>
          <a:xfrm>
            <a:off x="1274650" y="39152"/>
            <a:ext cx="10128798" cy="830997"/>
          </a:xfrm>
          <a:prstGeom prst="rect">
            <a:avLst/>
          </a:prstGeom>
          <a:noFill/>
        </p:spPr>
        <p:txBody>
          <a:bodyPr wrap="none" lIns="91440" tIns="45720" rIns="91440" bIns="45720">
            <a:spAutoFit/>
          </a:bodyPr>
          <a:lstStyle/>
          <a:p>
            <a:pPr algn="ctr"/>
            <a:r>
              <a:rPr lang="en-CA"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CLINICAL PEARLS: ANOREXIA NERVOSA</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71041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444</TotalTime>
  <Words>1825</Words>
  <Application>Microsoft Office PowerPoint</Application>
  <PresentationFormat>Widescreen</PresentationFormat>
  <Paragraphs>156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Berylium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Approaches</dc:title>
  <dc:creator>monique jericho</dc:creator>
  <cp:lastModifiedBy>April Elliott</cp:lastModifiedBy>
  <cp:revision>30</cp:revision>
  <dcterms:created xsi:type="dcterms:W3CDTF">2021-04-11T17:52:10Z</dcterms:created>
  <dcterms:modified xsi:type="dcterms:W3CDTF">2021-04-16T19:22:42Z</dcterms:modified>
</cp:coreProperties>
</file>